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2.xml" ContentType="application/vnd.openxmlformats-officedocument.presentationml.notesSlide+xml"/>
  <Override PartName="/ppt/tags/tag59.xml" ContentType="application/vnd.openxmlformats-officedocument.presentationml.tags+xml"/>
  <Override PartName="/ppt/notesSlides/notesSlide23.xml" ContentType="application/vnd.openxmlformats-officedocument.presentationml.notesSlide+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notesSlides/notesSlide25.xml" ContentType="application/vnd.openxmlformats-officedocument.presentationml.notesSlide+xml"/>
  <Override PartName="/ppt/tags/tag62.xml" ContentType="application/vnd.openxmlformats-officedocument.presentationml.tags+xml"/>
  <Override PartName="/ppt/notesSlides/notesSlide26.xml" ContentType="application/vnd.openxmlformats-officedocument.presentationml.notesSlide+xml"/>
  <Override PartName="/ppt/tags/tag63.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4.xml" ContentType="application/vnd.openxmlformats-officedocument.presentationml.tags+xml"/>
  <Override PartName="/ppt/notesSlides/notesSlide2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notesSlides/notesSlide29.xml" ContentType="application/vnd.openxmlformats-officedocument.presentationml.notesSlide+xml"/>
  <Override PartName="/ppt/tags/tag69.xml" ContentType="application/vnd.openxmlformats-officedocument.presentationml.tags+xml"/>
  <Override PartName="/ppt/notesSlides/notesSlide30.xml" ContentType="application/vnd.openxmlformats-officedocument.presentationml.notesSlide+xml"/>
  <Override PartName="/ppt/tags/tag70.xml" ContentType="application/vnd.openxmlformats-officedocument.presentationml.tags+xml"/>
  <Override PartName="/ppt/notesSlides/notesSlide31.xml" ContentType="application/vnd.openxmlformats-officedocument.presentationml.notesSlide+xml"/>
  <Override PartName="/ppt/tags/tag71.xml" ContentType="application/vnd.openxmlformats-officedocument.presentationml.tags+xml"/>
  <Override PartName="/ppt/notesSlides/notesSlide32.xml" ContentType="application/vnd.openxmlformats-officedocument.presentationml.notesSlide+xml"/>
  <Override PartName="/ppt/tags/tag72.xml" ContentType="application/vnd.openxmlformats-officedocument.presentationml.tags+xml"/>
  <Override PartName="/ppt/notesSlides/notesSlide33.xml" ContentType="application/vnd.openxmlformats-officedocument.presentationml.notesSlide+xml"/>
  <Override PartName="/ppt/tags/tag73.xml" ContentType="application/vnd.openxmlformats-officedocument.presentationml.tags+xml"/>
  <Override PartName="/ppt/notesSlides/notesSlide34.xml" ContentType="application/vnd.openxmlformats-officedocument.presentationml.notesSlide+xml"/>
  <Override PartName="/ppt/tags/tag74.xml" ContentType="application/vnd.openxmlformats-officedocument.presentationml.tags+xml"/>
  <Override PartName="/ppt/notesSlides/notesSlide35.xml" ContentType="application/vnd.openxmlformats-officedocument.presentationml.notesSlide+xml"/>
  <Override PartName="/ppt/tags/tag75.xml" ContentType="application/vnd.openxmlformats-officedocument.presentationml.tags+xml"/>
  <Override PartName="/ppt/notesSlides/notesSlide36.xml" ContentType="application/vnd.openxmlformats-officedocument.presentationml.notesSlide+xml"/>
  <Override PartName="/ppt/tags/tag76.xml" ContentType="application/vnd.openxmlformats-officedocument.presentationml.tags+xml"/>
  <Override PartName="/ppt/notesSlides/notesSlide37.xml" ContentType="application/vnd.openxmlformats-officedocument.presentationml.notesSlide+xml"/>
  <Override PartName="/ppt/tags/tag77.xml" ContentType="application/vnd.openxmlformats-officedocument.presentationml.tags+xml"/>
  <Override PartName="/ppt/notesSlides/notesSlide3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9.xml" ContentType="application/vnd.openxmlformats-officedocument.presentationml.notesSlide+xml"/>
  <Override PartName="/ppt/tags/tag80.xml" ContentType="application/vnd.openxmlformats-officedocument.presentationml.tags+xml"/>
  <Override PartName="/ppt/notesSlides/notesSlide4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493" r:id="rId2"/>
    <p:sldId id="579" r:id="rId3"/>
    <p:sldId id="838" r:id="rId4"/>
    <p:sldId id="578" r:id="rId5"/>
    <p:sldId id="698" r:id="rId6"/>
    <p:sldId id="697" r:id="rId7"/>
    <p:sldId id="612" r:id="rId8"/>
    <p:sldId id="757" r:id="rId9"/>
    <p:sldId id="613" r:id="rId10"/>
    <p:sldId id="615" r:id="rId11"/>
    <p:sldId id="617" r:id="rId12"/>
    <p:sldId id="614" r:id="rId13"/>
    <p:sldId id="619" r:id="rId14"/>
    <p:sldId id="620" r:id="rId15"/>
    <p:sldId id="621" r:id="rId16"/>
    <p:sldId id="754" r:id="rId17"/>
    <p:sldId id="627" r:id="rId18"/>
    <p:sldId id="566" r:id="rId19"/>
    <p:sldId id="568" r:id="rId20"/>
    <p:sldId id="692" r:id="rId21"/>
    <p:sldId id="744" r:id="rId22"/>
    <p:sldId id="745" r:id="rId23"/>
    <p:sldId id="746" r:id="rId24"/>
    <p:sldId id="747" r:id="rId25"/>
    <p:sldId id="750" r:id="rId26"/>
    <p:sldId id="755" r:id="rId27"/>
    <p:sldId id="859" r:id="rId28"/>
    <p:sldId id="858" r:id="rId29"/>
    <p:sldId id="737" r:id="rId30"/>
    <p:sldId id="751" r:id="rId31"/>
    <p:sldId id="752" r:id="rId32"/>
    <p:sldId id="706" r:id="rId33"/>
    <p:sldId id="753" r:id="rId34"/>
    <p:sldId id="642" r:id="rId35"/>
    <p:sldId id="643" r:id="rId36"/>
    <p:sldId id="644" r:id="rId37"/>
    <p:sldId id="645" r:id="rId38"/>
    <p:sldId id="646" r:id="rId39"/>
    <p:sldId id="648" r:id="rId40"/>
    <p:sldId id="649" r:id="rId41"/>
    <p:sldId id="743" r:id="rId42"/>
    <p:sldId id="878" r:id="rId43"/>
    <p:sldId id="719" r:id="rId44"/>
    <p:sldId id="701" r:id="rId45"/>
    <p:sldId id="703" r:id="rId46"/>
    <p:sldId id="680" r:id="rId47"/>
    <p:sldId id="699" r:id="rId48"/>
    <p:sldId id="716" r:id="rId49"/>
    <p:sldId id="632" r:id="rId50"/>
    <p:sldId id="633" r:id="rId51"/>
    <p:sldId id="634" r:id="rId52"/>
    <p:sldId id="635" r:id="rId53"/>
    <p:sldId id="637" r:id="rId54"/>
    <p:sldId id="638" r:id="rId55"/>
    <p:sldId id="496" r:id="rId56"/>
    <p:sldId id="876" r:id="rId57"/>
    <p:sldId id="877" r:id="rId58"/>
    <p:sldId id="484" r:id="rId59"/>
    <p:sldId id="839" r:id="rId60"/>
    <p:sldId id="758" r:id="rId61"/>
    <p:sldId id="828" r:id="rId62"/>
    <p:sldId id="809" r:id="rId63"/>
    <p:sldId id="810" r:id="rId64"/>
    <p:sldId id="811" r:id="rId65"/>
    <p:sldId id="812" r:id="rId66"/>
    <p:sldId id="814" r:id="rId67"/>
    <p:sldId id="813" r:id="rId68"/>
    <p:sldId id="817" r:id="rId69"/>
    <p:sldId id="816" r:id="rId70"/>
    <p:sldId id="818" r:id="rId71"/>
    <p:sldId id="805" r:id="rId72"/>
    <p:sldId id="822" r:id="rId73"/>
    <p:sldId id="832" r:id="rId74"/>
    <p:sldId id="860" r:id="rId75"/>
    <p:sldId id="833" r:id="rId76"/>
    <p:sldId id="834" r:id="rId77"/>
    <p:sldId id="835" r:id="rId78"/>
    <p:sldId id="836" r:id="rId79"/>
    <p:sldId id="837" r:id="rId80"/>
    <p:sldId id="841" r:id="rId81"/>
    <p:sldId id="840" r:id="rId82"/>
  </p:sldIdLst>
  <p:sldSz cx="9144000" cy="6858000" type="screen4x3"/>
  <p:notesSz cx="6858000" cy="9144000"/>
  <p:custDataLst>
    <p:tags r:id="rId8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76661" autoAdjust="0"/>
  </p:normalViewPr>
  <p:slideViewPr>
    <p:cSldViewPr>
      <p:cViewPr varScale="1">
        <p:scale>
          <a:sx n="53" d="100"/>
          <a:sy n="53" d="100"/>
        </p:scale>
        <p:origin x="18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iagrams/_rels/data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E306BD-8E06-4954-9FB3-B6ED79094AD8}" type="doc">
      <dgm:prSet loTypeId="urn:microsoft.com/office/officeart/2005/8/layout/vList4#1" loCatId="list" qsTypeId="urn:microsoft.com/office/officeart/2005/8/quickstyle/simple1" qsCatId="simple" csTypeId="urn:microsoft.com/office/officeart/2005/8/colors/colorful1#1" csCatId="colorful" phldr="1"/>
      <dgm:spPr/>
      <dgm:t>
        <a:bodyPr/>
        <a:lstStyle/>
        <a:p>
          <a:endParaRPr lang="en-US"/>
        </a:p>
      </dgm:t>
    </dgm:pt>
    <dgm:pt modelId="{F6E133F1-36F9-44C9-8EE1-9B56C76772BA}">
      <dgm:prSet phldrT="[Text]" custT="1"/>
      <dgm:spPr>
        <a:solidFill>
          <a:srgbClr val="CC99FF"/>
        </a:solidFill>
      </dgm:spPr>
      <dgm:t>
        <a:bodyPr/>
        <a:lstStyle/>
        <a:p>
          <a:pPr algn="just"/>
          <a:r>
            <a:rPr lang="en-US" sz="4000" b="1" smtClean="0">
              <a:solidFill>
                <a:schemeClr val="accent2">
                  <a:lumMod val="50000"/>
                </a:schemeClr>
              </a:solidFill>
            </a:rPr>
            <a:t>DẠY HỌC THEO ĐỊNH HƯỚNG PHÁT TRIỂN NL CỦA HS.</a:t>
          </a:r>
          <a:endParaRPr lang="en-US" sz="4000" b="1" dirty="0">
            <a:solidFill>
              <a:schemeClr val="accent2">
                <a:lumMod val="50000"/>
              </a:schemeClr>
            </a:solidFill>
          </a:endParaRPr>
        </a:p>
      </dgm:t>
    </dgm:pt>
    <dgm:pt modelId="{28A59D81-67CA-470E-87DD-5F6882E595AE}" type="parTrans" cxnId="{88BDC181-376A-4374-AB8A-D2A6985AD1BD}">
      <dgm:prSet/>
      <dgm:spPr/>
      <dgm:t>
        <a:bodyPr/>
        <a:lstStyle/>
        <a:p>
          <a:endParaRPr lang="en-US" sz="4000"/>
        </a:p>
      </dgm:t>
    </dgm:pt>
    <dgm:pt modelId="{0856CDEF-7D1E-4D5C-AF3D-903D4F82FF60}" type="sibTrans" cxnId="{88BDC181-376A-4374-AB8A-D2A6985AD1BD}">
      <dgm:prSet/>
      <dgm:spPr/>
      <dgm:t>
        <a:bodyPr/>
        <a:lstStyle/>
        <a:p>
          <a:endParaRPr lang="en-US" sz="4000"/>
        </a:p>
      </dgm:t>
    </dgm:pt>
    <dgm:pt modelId="{BFF875B8-FBE5-40FF-8356-6E78CCB92E52}">
      <dgm:prSet phldrT="[Text]" custT="1"/>
      <dgm:spPr>
        <a:solidFill>
          <a:srgbClr val="92D050"/>
        </a:solidFill>
      </dgm:spPr>
      <dgm:t>
        <a:bodyPr/>
        <a:lstStyle/>
        <a:p>
          <a:pPr algn="just"/>
          <a:r>
            <a:rPr lang="en-US" sz="4000" b="1" smtClean="0">
              <a:solidFill>
                <a:schemeClr val="accent2">
                  <a:lumMod val="50000"/>
                </a:schemeClr>
              </a:solidFill>
            </a:rPr>
            <a:t>VẬN DỤNG PP BTNB TRONG DH VẬT LÍ. </a:t>
          </a:r>
          <a:endParaRPr lang="en-US" sz="4000" b="1" dirty="0">
            <a:solidFill>
              <a:schemeClr val="accent2">
                <a:lumMod val="50000"/>
              </a:schemeClr>
            </a:solidFill>
          </a:endParaRPr>
        </a:p>
      </dgm:t>
    </dgm:pt>
    <dgm:pt modelId="{BD15B779-1BCD-4FE7-B165-0776EB0C673D}" type="parTrans" cxnId="{288CD214-A8EF-4368-8F46-8DC4FF013D67}">
      <dgm:prSet/>
      <dgm:spPr/>
      <dgm:t>
        <a:bodyPr/>
        <a:lstStyle/>
        <a:p>
          <a:endParaRPr lang="en-US" sz="4000"/>
        </a:p>
      </dgm:t>
    </dgm:pt>
    <dgm:pt modelId="{9677D38C-54B3-4D33-B73D-F19B27D1379E}" type="sibTrans" cxnId="{288CD214-A8EF-4368-8F46-8DC4FF013D67}">
      <dgm:prSet/>
      <dgm:spPr/>
      <dgm:t>
        <a:bodyPr/>
        <a:lstStyle/>
        <a:p>
          <a:endParaRPr lang="en-US" sz="4000"/>
        </a:p>
      </dgm:t>
    </dgm:pt>
    <dgm:pt modelId="{4CB06D79-3BB8-469F-9B19-D42846E75A70}" type="pres">
      <dgm:prSet presAssocID="{61E306BD-8E06-4954-9FB3-B6ED79094AD8}" presName="linear" presStyleCnt="0">
        <dgm:presLayoutVars>
          <dgm:dir/>
          <dgm:resizeHandles val="exact"/>
        </dgm:presLayoutVars>
      </dgm:prSet>
      <dgm:spPr/>
      <dgm:t>
        <a:bodyPr/>
        <a:lstStyle/>
        <a:p>
          <a:endParaRPr lang="en-US"/>
        </a:p>
      </dgm:t>
    </dgm:pt>
    <dgm:pt modelId="{0DC759DF-A795-4336-8F26-B31CD97A6D57}" type="pres">
      <dgm:prSet presAssocID="{F6E133F1-36F9-44C9-8EE1-9B56C76772BA}" presName="comp" presStyleCnt="0"/>
      <dgm:spPr/>
    </dgm:pt>
    <dgm:pt modelId="{A7D8E279-CE57-4C59-A16C-5A6C36EF3287}" type="pres">
      <dgm:prSet presAssocID="{F6E133F1-36F9-44C9-8EE1-9B56C76772BA}" presName="box" presStyleLbl="node1" presStyleIdx="0" presStyleCnt="2" custScaleY="100431"/>
      <dgm:spPr/>
      <dgm:t>
        <a:bodyPr/>
        <a:lstStyle/>
        <a:p>
          <a:endParaRPr lang="en-US"/>
        </a:p>
      </dgm:t>
    </dgm:pt>
    <dgm:pt modelId="{27EE412C-2E88-459C-8895-B70FE2DE912B}" type="pres">
      <dgm:prSet presAssocID="{F6E133F1-36F9-44C9-8EE1-9B56C76772BA}"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5F0A974E-1F19-433B-8910-E1C7B33E93B9}" type="pres">
      <dgm:prSet presAssocID="{F6E133F1-36F9-44C9-8EE1-9B56C76772BA}" presName="text" presStyleLbl="node1" presStyleIdx="0" presStyleCnt="2">
        <dgm:presLayoutVars>
          <dgm:bulletEnabled val="1"/>
        </dgm:presLayoutVars>
      </dgm:prSet>
      <dgm:spPr/>
      <dgm:t>
        <a:bodyPr/>
        <a:lstStyle/>
        <a:p>
          <a:endParaRPr lang="en-US"/>
        </a:p>
      </dgm:t>
    </dgm:pt>
    <dgm:pt modelId="{BCDBFC58-3C36-4B28-94D7-AF8BB0FC7453}" type="pres">
      <dgm:prSet presAssocID="{0856CDEF-7D1E-4D5C-AF3D-903D4F82FF60}" presName="spacer" presStyleCnt="0"/>
      <dgm:spPr/>
    </dgm:pt>
    <dgm:pt modelId="{1767E257-09A1-418D-BAE4-CAE36B7C7427}" type="pres">
      <dgm:prSet presAssocID="{BFF875B8-FBE5-40FF-8356-6E78CCB92E52}" presName="comp" presStyleCnt="0"/>
      <dgm:spPr/>
    </dgm:pt>
    <dgm:pt modelId="{C8CF3EC9-170E-475D-97FC-6395DB2555AC}" type="pres">
      <dgm:prSet presAssocID="{BFF875B8-FBE5-40FF-8356-6E78CCB92E52}" presName="box" presStyleLbl="node1" presStyleIdx="1" presStyleCnt="2" custScaleY="115123"/>
      <dgm:spPr/>
      <dgm:t>
        <a:bodyPr/>
        <a:lstStyle/>
        <a:p>
          <a:endParaRPr lang="en-US"/>
        </a:p>
      </dgm:t>
    </dgm:pt>
    <dgm:pt modelId="{A06F3B81-2150-4FB7-9926-46036A032D3F}" type="pres">
      <dgm:prSet presAssocID="{BFF875B8-FBE5-40FF-8356-6E78CCB92E52}" presName="img" presStyleLbl="fgImgPlace1" presStyleIdx="1" presStyleCnt="2" custScaleY="10709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732" t="-67000" r="732" b="-67000"/>
          </a:stretch>
        </a:blipFill>
      </dgm:spPr>
      <dgm:t>
        <a:bodyPr/>
        <a:lstStyle/>
        <a:p>
          <a:endParaRPr lang="en-US"/>
        </a:p>
      </dgm:t>
    </dgm:pt>
    <dgm:pt modelId="{ABD0F285-FE33-42F2-A3D6-66F3AF422F02}" type="pres">
      <dgm:prSet presAssocID="{BFF875B8-FBE5-40FF-8356-6E78CCB92E52}" presName="text" presStyleLbl="node1" presStyleIdx="1" presStyleCnt="2">
        <dgm:presLayoutVars>
          <dgm:bulletEnabled val="1"/>
        </dgm:presLayoutVars>
      </dgm:prSet>
      <dgm:spPr/>
      <dgm:t>
        <a:bodyPr/>
        <a:lstStyle/>
        <a:p>
          <a:endParaRPr lang="en-US"/>
        </a:p>
      </dgm:t>
    </dgm:pt>
  </dgm:ptLst>
  <dgm:cxnLst>
    <dgm:cxn modelId="{0083C3C2-31A2-46BB-B8D1-90F03D13E556}" type="presOf" srcId="{F6E133F1-36F9-44C9-8EE1-9B56C76772BA}" destId="{A7D8E279-CE57-4C59-A16C-5A6C36EF3287}" srcOrd="0" destOrd="0" presId="urn:microsoft.com/office/officeart/2005/8/layout/vList4#1"/>
    <dgm:cxn modelId="{648CA121-FAAC-4B69-B8E0-CB61D30FFC3F}" type="presOf" srcId="{61E306BD-8E06-4954-9FB3-B6ED79094AD8}" destId="{4CB06D79-3BB8-469F-9B19-D42846E75A70}" srcOrd="0" destOrd="0" presId="urn:microsoft.com/office/officeart/2005/8/layout/vList4#1"/>
    <dgm:cxn modelId="{C2D0758B-A351-4894-AE7C-3E7DDE6CA3A7}" type="presOf" srcId="{BFF875B8-FBE5-40FF-8356-6E78CCB92E52}" destId="{ABD0F285-FE33-42F2-A3D6-66F3AF422F02}" srcOrd="1" destOrd="0" presId="urn:microsoft.com/office/officeart/2005/8/layout/vList4#1"/>
    <dgm:cxn modelId="{288CD214-A8EF-4368-8F46-8DC4FF013D67}" srcId="{61E306BD-8E06-4954-9FB3-B6ED79094AD8}" destId="{BFF875B8-FBE5-40FF-8356-6E78CCB92E52}" srcOrd="1" destOrd="0" parTransId="{BD15B779-1BCD-4FE7-B165-0776EB0C673D}" sibTransId="{9677D38C-54B3-4D33-B73D-F19B27D1379E}"/>
    <dgm:cxn modelId="{88BDC181-376A-4374-AB8A-D2A6985AD1BD}" srcId="{61E306BD-8E06-4954-9FB3-B6ED79094AD8}" destId="{F6E133F1-36F9-44C9-8EE1-9B56C76772BA}" srcOrd="0" destOrd="0" parTransId="{28A59D81-67CA-470E-87DD-5F6882E595AE}" sibTransId="{0856CDEF-7D1E-4D5C-AF3D-903D4F82FF60}"/>
    <dgm:cxn modelId="{514F616C-6199-4604-9000-5B5CCC7BE75D}" type="presOf" srcId="{BFF875B8-FBE5-40FF-8356-6E78CCB92E52}" destId="{C8CF3EC9-170E-475D-97FC-6395DB2555AC}" srcOrd="0" destOrd="0" presId="urn:microsoft.com/office/officeart/2005/8/layout/vList4#1"/>
    <dgm:cxn modelId="{8BBACA85-673E-4743-AAC9-0D7BB8D746A2}" type="presOf" srcId="{F6E133F1-36F9-44C9-8EE1-9B56C76772BA}" destId="{5F0A974E-1F19-433B-8910-E1C7B33E93B9}" srcOrd="1" destOrd="0" presId="urn:microsoft.com/office/officeart/2005/8/layout/vList4#1"/>
    <dgm:cxn modelId="{A87FB06B-AC39-4003-8D0F-808F8A024915}" type="presParOf" srcId="{4CB06D79-3BB8-469F-9B19-D42846E75A70}" destId="{0DC759DF-A795-4336-8F26-B31CD97A6D57}" srcOrd="0" destOrd="0" presId="urn:microsoft.com/office/officeart/2005/8/layout/vList4#1"/>
    <dgm:cxn modelId="{DDAB0147-784D-4FF2-9CF8-2A8356ABAEAF}" type="presParOf" srcId="{0DC759DF-A795-4336-8F26-B31CD97A6D57}" destId="{A7D8E279-CE57-4C59-A16C-5A6C36EF3287}" srcOrd="0" destOrd="0" presId="urn:microsoft.com/office/officeart/2005/8/layout/vList4#1"/>
    <dgm:cxn modelId="{7A90BC83-D1D9-4AB4-B7DC-496F84B7EDAD}" type="presParOf" srcId="{0DC759DF-A795-4336-8F26-B31CD97A6D57}" destId="{27EE412C-2E88-459C-8895-B70FE2DE912B}" srcOrd="1" destOrd="0" presId="urn:microsoft.com/office/officeart/2005/8/layout/vList4#1"/>
    <dgm:cxn modelId="{64E9D1A7-9C2E-40F9-A66A-BED5D5A6068A}" type="presParOf" srcId="{0DC759DF-A795-4336-8F26-B31CD97A6D57}" destId="{5F0A974E-1F19-433B-8910-E1C7B33E93B9}" srcOrd="2" destOrd="0" presId="urn:microsoft.com/office/officeart/2005/8/layout/vList4#1"/>
    <dgm:cxn modelId="{0B0BF842-2690-4854-82D9-BF296E81DD1A}" type="presParOf" srcId="{4CB06D79-3BB8-469F-9B19-D42846E75A70}" destId="{BCDBFC58-3C36-4B28-94D7-AF8BB0FC7453}" srcOrd="1" destOrd="0" presId="urn:microsoft.com/office/officeart/2005/8/layout/vList4#1"/>
    <dgm:cxn modelId="{9A997677-D176-4FF4-B929-E3C7D46B1322}" type="presParOf" srcId="{4CB06D79-3BB8-469F-9B19-D42846E75A70}" destId="{1767E257-09A1-418D-BAE4-CAE36B7C7427}" srcOrd="2" destOrd="0" presId="urn:microsoft.com/office/officeart/2005/8/layout/vList4#1"/>
    <dgm:cxn modelId="{B5D435A9-286A-407A-B00C-90B064C70383}" type="presParOf" srcId="{1767E257-09A1-418D-BAE4-CAE36B7C7427}" destId="{C8CF3EC9-170E-475D-97FC-6395DB2555AC}" srcOrd="0" destOrd="0" presId="urn:microsoft.com/office/officeart/2005/8/layout/vList4#1"/>
    <dgm:cxn modelId="{FABB01FC-F7A5-414C-B525-288550AC4C56}" type="presParOf" srcId="{1767E257-09A1-418D-BAE4-CAE36B7C7427}" destId="{A06F3B81-2150-4FB7-9926-46036A032D3F}" srcOrd="1" destOrd="0" presId="urn:microsoft.com/office/officeart/2005/8/layout/vList4#1"/>
    <dgm:cxn modelId="{3639E2DB-56B7-44A4-83B3-C4AF23570E5F}" type="presParOf" srcId="{1767E257-09A1-418D-BAE4-CAE36B7C7427}" destId="{ABD0F285-FE33-42F2-A3D6-66F3AF422F02}" srcOrd="2" destOrd="0" presId="urn:microsoft.com/office/officeart/2005/8/layout/vList4#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9CC59-FAA0-4078-B2B2-0E5BFF09ECDD}" type="doc">
      <dgm:prSet loTypeId="urn:microsoft.com/office/officeart/2005/8/layout/hProcess9" loCatId="process" qsTypeId="urn:microsoft.com/office/officeart/2005/8/quickstyle/3d7" qsCatId="3D" csTypeId="urn:microsoft.com/office/officeart/2005/8/colors/colorful5" csCatId="colorful" phldr="1"/>
      <dgm:spPr/>
    </dgm:pt>
    <dgm:pt modelId="{CFF9187F-C6D8-49D9-89A0-D0121E2FD2B3}">
      <dgm:prSet phldrT="[Text]"/>
      <dgm:spPr>
        <a:xfrm>
          <a:off x="3716" y="1508759"/>
          <a:ext cx="1625147" cy="2011679"/>
        </a:xfrm>
        <a:solidFill>
          <a:srgbClr val="4BACC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da-DK" smtClean="0">
              <a:latin typeface="Times New Roman" panose="02020603050405020304" pitchFamily="18" charset="0"/>
              <a:ea typeface="Calibri" panose="020F0502020204030204" pitchFamily="34" charset="0"/>
            </a:rPr>
            <a:t>Cuộc thi - Đánh giá HS phổ thông quốc tế (PISA)</a:t>
          </a:r>
          <a:endParaRPr lang="en-US" dirty="0">
            <a:solidFill>
              <a:sysClr val="windowText" lastClr="000000"/>
            </a:solidFill>
            <a:latin typeface="Times New Roman (Headings)"/>
            <a:ea typeface="+mn-ea"/>
            <a:cs typeface="+mn-cs"/>
          </a:endParaRPr>
        </a:p>
      </dgm:t>
    </dgm:pt>
    <dgm:pt modelId="{37299F42-3440-40BA-8881-363FCF53CA89}" type="parTrans" cxnId="{49FD4ECC-D41C-4C23-9A2A-ECBA10C16BA2}">
      <dgm:prSet/>
      <dgm:spPr/>
      <dgm:t>
        <a:bodyPr/>
        <a:lstStyle/>
        <a:p>
          <a:endParaRPr lang="en-US">
            <a:latin typeface="Times New Roman (Headings)"/>
          </a:endParaRPr>
        </a:p>
      </dgm:t>
    </dgm:pt>
    <dgm:pt modelId="{1A8FA9FC-5A49-460D-ACA3-1D97960AD35E}" type="sibTrans" cxnId="{49FD4ECC-D41C-4C23-9A2A-ECBA10C16BA2}">
      <dgm:prSet/>
      <dgm:spPr/>
      <dgm:t>
        <a:bodyPr/>
        <a:lstStyle/>
        <a:p>
          <a:endParaRPr lang="en-US">
            <a:latin typeface="Times New Roman (Headings)"/>
          </a:endParaRPr>
        </a:p>
      </dgm:t>
    </dgm:pt>
    <dgm:pt modelId="{3708CB7A-5D40-442F-9C7F-0B35ACF7DA68}" type="pres">
      <dgm:prSet presAssocID="{DA59CC59-FAA0-4078-B2B2-0E5BFF09ECDD}" presName="CompostProcess" presStyleCnt="0">
        <dgm:presLayoutVars>
          <dgm:dir/>
          <dgm:resizeHandles val="exact"/>
        </dgm:presLayoutVars>
      </dgm:prSet>
      <dgm:spPr/>
    </dgm:pt>
    <dgm:pt modelId="{76DC2CD1-3EFA-4861-8332-9A4557F4A5A9}" type="pres">
      <dgm:prSet presAssocID="{DA59CC59-FAA0-4078-B2B2-0E5BFF09ECDD}" presName="arrow" presStyleLbl="bgShp" presStyleIdx="0" presStyleCnt="1"/>
      <dgm:spPr>
        <a:xfrm>
          <a:off x="634364" y="0"/>
          <a:ext cx="7189470" cy="5029199"/>
        </a:xfrm>
        <a:prstGeom prst="rightArrow">
          <a:avLst/>
        </a:prstGeom>
        <a:solidFill>
          <a:srgbClr val="4BACC6">
            <a:tint val="40000"/>
            <a:hueOff val="0"/>
            <a:satOff val="0"/>
            <a:lumOff val="0"/>
            <a:alphaOff val="0"/>
          </a:srgbClr>
        </a:solidFill>
        <a:ln>
          <a:noFill/>
        </a:ln>
        <a:effectLst/>
        <a:sp3d z="-161800" extrusionH="600" contourW="3000">
          <a:bevelT w="48600" h="18600" prst="relaxedInset"/>
          <a:bevelB w="48600" h="8600" prst="relaxedInset"/>
        </a:sp3d>
      </dgm:spPr>
      <dgm:t>
        <a:bodyPr/>
        <a:lstStyle/>
        <a:p>
          <a:endParaRPr lang="en-US"/>
        </a:p>
      </dgm:t>
    </dgm:pt>
    <dgm:pt modelId="{D51224D5-36B7-4AE8-B162-343D66C23389}" type="pres">
      <dgm:prSet presAssocID="{DA59CC59-FAA0-4078-B2B2-0E5BFF09ECDD}" presName="linearProcess" presStyleCnt="0"/>
      <dgm:spPr/>
    </dgm:pt>
    <dgm:pt modelId="{3106F1D2-EA00-4290-A356-BD7359280C35}" type="pres">
      <dgm:prSet presAssocID="{CFF9187F-C6D8-49D9-89A0-D0121E2FD2B3}" presName="textNode" presStyleLbl="node1" presStyleIdx="0" presStyleCnt="1" custLinFactNeighborX="-14150">
        <dgm:presLayoutVars>
          <dgm:bulletEnabled val="1"/>
        </dgm:presLayoutVars>
      </dgm:prSet>
      <dgm:spPr>
        <a:prstGeom prst="roundRect">
          <a:avLst/>
        </a:prstGeom>
      </dgm:spPr>
      <dgm:t>
        <a:bodyPr/>
        <a:lstStyle/>
        <a:p>
          <a:endParaRPr lang="en-US"/>
        </a:p>
      </dgm:t>
    </dgm:pt>
  </dgm:ptLst>
  <dgm:cxnLst>
    <dgm:cxn modelId="{DB0F7C74-DF2F-449D-AD69-AEC8BD623C25}" type="presOf" srcId="{CFF9187F-C6D8-49D9-89A0-D0121E2FD2B3}" destId="{3106F1D2-EA00-4290-A356-BD7359280C35}" srcOrd="0" destOrd="0" presId="urn:microsoft.com/office/officeart/2005/8/layout/hProcess9"/>
    <dgm:cxn modelId="{9C9870CD-C27F-426C-87A1-1D20FB6F0EF4}" type="presOf" srcId="{DA59CC59-FAA0-4078-B2B2-0E5BFF09ECDD}" destId="{3708CB7A-5D40-442F-9C7F-0B35ACF7DA68}" srcOrd="0" destOrd="0" presId="urn:microsoft.com/office/officeart/2005/8/layout/hProcess9"/>
    <dgm:cxn modelId="{49FD4ECC-D41C-4C23-9A2A-ECBA10C16BA2}" srcId="{DA59CC59-FAA0-4078-B2B2-0E5BFF09ECDD}" destId="{CFF9187F-C6D8-49D9-89A0-D0121E2FD2B3}" srcOrd="0" destOrd="0" parTransId="{37299F42-3440-40BA-8881-363FCF53CA89}" sibTransId="{1A8FA9FC-5A49-460D-ACA3-1D97960AD35E}"/>
    <dgm:cxn modelId="{CD514990-E69D-40C3-BCE5-88C2CCDF51E4}" type="presParOf" srcId="{3708CB7A-5D40-442F-9C7F-0B35ACF7DA68}" destId="{76DC2CD1-3EFA-4861-8332-9A4557F4A5A9}" srcOrd="0" destOrd="0" presId="urn:microsoft.com/office/officeart/2005/8/layout/hProcess9"/>
    <dgm:cxn modelId="{1CD06D07-6DA2-4C43-BCFB-E44A21409003}" type="presParOf" srcId="{3708CB7A-5D40-442F-9C7F-0B35ACF7DA68}" destId="{D51224D5-36B7-4AE8-B162-343D66C23389}" srcOrd="1" destOrd="0" presId="urn:microsoft.com/office/officeart/2005/8/layout/hProcess9"/>
    <dgm:cxn modelId="{306F276C-1852-490D-85F1-413BDDD4DF03}" type="presParOf" srcId="{D51224D5-36B7-4AE8-B162-343D66C23389}" destId="{3106F1D2-EA00-4290-A356-BD7359280C35}"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59CC59-FAA0-4078-B2B2-0E5BFF09ECDD}" type="doc">
      <dgm:prSet loTypeId="urn:microsoft.com/office/officeart/2005/8/layout/hProcess9" loCatId="process" qsTypeId="urn:microsoft.com/office/officeart/2005/8/quickstyle/3d7" qsCatId="3D" csTypeId="urn:microsoft.com/office/officeart/2005/8/colors/colorful5" csCatId="colorful" phldr="1"/>
      <dgm:spPr/>
    </dgm:pt>
    <dgm:pt modelId="{CFF9187F-C6D8-49D9-89A0-D0121E2FD2B3}">
      <dgm:prSet phldrT="[Text]"/>
      <dgm:spPr>
        <a:xfrm>
          <a:off x="3716" y="1508759"/>
          <a:ext cx="1625147" cy="2011679"/>
        </a:xfrm>
        <a:solidFill>
          <a:srgbClr val="4BACC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da-DK" smtClean="0">
              <a:latin typeface="Times New Roman" panose="02020603050405020304" pitchFamily="18" charset="0"/>
              <a:ea typeface="Calibri" panose="020F0502020204030204" pitchFamily="34" charset="0"/>
            </a:rPr>
            <a:t>Cuộc thi nghiên cứu khoa học kỹ thuật dành cho HS )</a:t>
          </a:r>
          <a:endParaRPr lang="en-US" dirty="0">
            <a:solidFill>
              <a:sysClr val="windowText" lastClr="000000"/>
            </a:solidFill>
            <a:latin typeface="Times New Roman (Headings)"/>
            <a:ea typeface="+mn-ea"/>
            <a:cs typeface="+mn-cs"/>
          </a:endParaRPr>
        </a:p>
      </dgm:t>
    </dgm:pt>
    <dgm:pt modelId="{37299F42-3440-40BA-8881-363FCF53CA89}" type="parTrans" cxnId="{49FD4ECC-D41C-4C23-9A2A-ECBA10C16BA2}">
      <dgm:prSet/>
      <dgm:spPr/>
      <dgm:t>
        <a:bodyPr/>
        <a:lstStyle/>
        <a:p>
          <a:endParaRPr lang="en-US">
            <a:latin typeface="Times New Roman (Headings)"/>
          </a:endParaRPr>
        </a:p>
      </dgm:t>
    </dgm:pt>
    <dgm:pt modelId="{1A8FA9FC-5A49-460D-ACA3-1D97960AD35E}" type="sibTrans" cxnId="{49FD4ECC-D41C-4C23-9A2A-ECBA10C16BA2}">
      <dgm:prSet/>
      <dgm:spPr/>
      <dgm:t>
        <a:bodyPr/>
        <a:lstStyle/>
        <a:p>
          <a:endParaRPr lang="en-US">
            <a:latin typeface="Times New Roman (Headings)"/>
          </a:endParaRPr>
        </a:p>
      </dgm:t>
    </dgm:pt>
    <dgm:pt modelId="{3708CB7A-5D40-442F-9C7F-0B35ACF7DA68}" type="pres">
      <dgm:prSet presAssocID="{DA59CC59-FAA0-4078-B2B2-0E5BFF09ECDD}" presName="CompostProcess" presStyleCnt="0">
        <dgm:presLayoutVars>
          <dgm:dir/>
          <dgm:resizeHandles val="exact"/>
        </dgm:presLayoutVars>
      </dgm:prSet>
      <dgm:spPr/>
    </dgm:pt>
    <dgm:pt modelId="{76DC2CD1-3EFA-4861-8332-9A4557F4A5A9}" type="pres">
      <dgm:prSet presAssocID="{DA59CC59-FAA0-4078-B2B2-0E5BFF09ECDD}" presName="arrow" presStyleLbl="bgShp" presStyleIdx="0" presStyleCnt="1" custLinFactNeighborX="9718"/>
      <dgm:spPr>
        <a:xfrm>
          <a:off x="634364" y="0"/>
          <a:ext cx="7189470" cy="5029199"/>
        </a:xfrm>
        <a:prstGeom prst="rightArrow">
          <a:avLst/>
        </a:prstGeom>
        <a:solidFill>
          <a:srgbClr val="4BACC6">
            <a:tint val="40000"/>
            <a:hueOff val="0"/>
            <a:satOff val="0"/>
            <a:lumOff val="0"/>
            <a:alphaOff val="0"/>
          </a:srgbClr>
        </a:solidFill>
        <a:ln>
          <a:noFill/>
        </a:ln>
        <a:effectLst/>
        <a:sp3d z="-161800" extrusionH="600" contourW="3000">
          <a:bevelT w="48600" h="18600" prst="relaxedInset"/>
          <a:bevelB w="48600" h="8600" prst="relaxedInset"/>
        </a:sp3d>
      </dgm:spPr>
      <dgm:t>
        <a:bodyPr/>
        <a:lstStyle/>
        <a:p>
          <a:endParaRPr lang="en-US"/>
        </a:p>
      </dgm:t>
    </dgm:pt>
    <dgm:pt modelId="{D51224D5-36B7-4AE8-B162-343D66C23389}" type="pres">
      <dgm:prSet presAssocID="{DA59CC59-FAA0-4078-B2B2-0E5BFF09ECDD}" presName="linearProcess" presStyleCnt="0"/>
      <dgm:spPr/>
    </dgm:pt>
    <dgm:pt modelId="{3106F1D2-EA00-4290-A356-BD7359280C35}" type="pres">
      <dgm:prSet presAssocID="{CFF9187F-C6D8-49D9-89A0-D0121E2FD2B3}" presName="textNode" presStyleLbl="node1" presStyleIdx="0" presStyleCnt="1" custLinFactNeighborX="-10357">
        <dgm:presLayoutVars>
          <dgm:bulletEnabled val="1"/>
        </dgm:presLayoutVars>
      </dgm:prSet>
      <dgm:spPr>
        <a:prstGeom prst="roundRect">
          <a:avLst/>
        </a:prstGeom>
      </dgm:spPr>
      <dgm:t>
        <a:bodyPr/>
        <a:lstStyle/>
        <a:p>
          <a:endParaRPr lang="en-US"/>
        </a:p>
      </dgm:t>
    </dgm:pt>
  </dgm:ptLst>
  <dgm:cxnLst>
    <dgm:cxn modelId="{49FD4ECC-D41C-4C23-9A2A-ECBA10C16BA2}" srcId="{DA59CC59-FAA0-4078-B2B2-0E5BFF09ECDD}" destId="{CFF9187F-C6D8-49D9-89A0-D0121E2FD2B3}" srcOrd="0" destOrd="0" parTransId="{37299F42-3440-40BA-8881-363FCF53CA89}" sibTransId="{1A8FA9FC-5A49-460D-ACA3-1D97960AD35E}"/>
    <dgm:cxn modelId="{A39EF8FF-A4BD-4821-88BB-BE1052542B6B}" type="presOf" srcId="{DA59CC59-FAA0-4078-B2B2-0E5BFF09ECDD}" destId="{3708CB7A-5D40-442F-9C7F-0B35ACF7DA68}" srcOrd="0" destOrd="0" presId="urn:microsoft.com/office/officeart/2005/8/layout/hProcess9"/>
    <dgm:cxn modelId="{D6B68922-BDB0-448D-8B84-2FE89B7148D1}" type="presOf" srcId="{CFF9187F-C6D8-49D9-89A0-D0121E2FD2B3}" destId="{3106F1D2-EA00-4290-A356-BD7359280C35}" srcOrd="0" destOrd="0" presId="urn:microsoft.com/office/officeart/2005/8/layout/hProcess9"/>
    <dgm:cxn modelId="{40BEAB9D-E6FE-46AB-8A9F-271B35DBD51E}" type="presParOf" srcId="{3708CB7A-5D40-442F-9C7F-0B35ACF7DA68}" destId="{76DC2CD1-3EFA-4861-8332-9A4557F4A5A9}" srcOrd="0" destOrd="0" presId="urn:microsoft.com/office/officeart/2005/8/layout/hProcess9"/>
    <dgm:cxn modelId="{F487B6FB-F28A-488A-99A7-1398F725C902}" type="presParOf" srcId="{3708CB7A-5D40-442F-9C7F-0B35ACF7DA68}" destId="{D51224D5-36B7-4AE8-B162-343D66C23389}" srcOrd="1" destOrd="0" presId="urn:microsoft.com/office/officeart/2005/8/layout/hProcess9"/>
    <dgm:cxn modelId="{40180482-AA52-4DCB-AECB-B192B1390F2B}" type="presParOf" srcId="{D51224D5-36B7-4AE8-B162-343D66C23389}" destId="{3106F1D2-EA00-4290-A356-BD7359280C35}" srcOrd="0"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5D1F68-5AF5-034E-B218-028F9E7FC95B}" type="doc">
      <dgm:prSet loTypeId="urn:microsoft.com/office/officeart/2005/8/layout/hierarchy1" loCatId="" qsTypeId="urn:microsoft.com/office/officeart/2005/8/quickstyle/simple4" qsCatId="simple" csTypeId="urn:microsoft.com/office/officeart/2005/8/colors/colorful1#1" csCatId="colorful" phldr="1"/>
      <dgm:spPr/>
      <dgm:t>
        <a:bodyPr/>
        <a:lstStyle/>
        <a:p>
          <a:endParaRPr lang="en-US"/>
        </a:p>
      </dgm:t>
    </dgm:pt>
    <dgm:pt modelId="{C8F29D65-8C81-C24A-AEF8-CBC39C35A4BF}">
      <dgm:prSet/>
      <dgm:spPr/>
      <dgm:t>
        <a:bodyPr/>
        <a:lstStyle/>
        <a:p>
          <a:pPr rtl="0"/>
          <a:r>
            <a:rPr lang="hu-HU" b="1" dirty="0" smtClean="0">
              <a:solidFill>
                <a:srgbClr val="FF0000"/>
              </a:solidFill>
            </a:rPr>
            <a:t>MỤC TIÊU GIÁO DỤC SAU 2015</a:t>
          </a:r>
          <a:endParaRPr lang="hu-HU" b="1" dirty="0">
            <a:solidFill>
              <a:srgbClr val="FF0000"/>
            </a:solidFill>
          </a:endParaRPr>
        </a:p>
      </dgm:t>
    </dgm:pt>
    <dgm:pt modelId="{F17D2E89-EAB0-9345-9682-8BD49D62FB8E}" type="parTrans" cxnId="{06B274A5-6920-034F-8913-2B22C8C5B6F7}">
      <dgm:prSet/>
      <dgm:spPr/>
      <dgm:t>
        <a:bodyPr/>
        <a:lstStyle/>
        <a:p>
          <a:endParaRPr lang="en-US"/>
        </a:p>
      </dgm:t>
    </dgm:pt>
    <dgm:pt modelId="{76323865-8472-214F-B90C-A89AB170C669}" type="sibTrans" cxnId="{06B274A5-6920-034F-8913-2B22C8C5B6F7}">
      <dgm:prSet/>
      <dgm:spPr/>
      <dgm:t>
        <a:bodyPr/>
        <a:lstStyle/>
        <a:p>
          <a:endParaRPr lang="en-US"/>
        </a:p>
      </dgm:t>
    </dgm:pt>
    <dgm:pt modelId="{818EB126-9A0A-9A48-B5E9-6920701FB534}">
      <dgm:prSet/>
      <dgm:spPr/>
      <dgm:t>
        <a:bodyPr/>
        <a:lstStyle/>
        <a:p>
          <a:pPr rtl="0"/>
          <a:r>
            <a:rPr lang="en-US" dirty="0" smtClean="0"/>
            <a:t>PHẨM CHẤT</a:t>
          </a:r>
          <a:endParaRPr lang="en-US" dirty="0"/>
        </a:p>
      </dgm:t>
    </dgm:pt>
    <dgm:pt modelId="{ED36EB8F-F433-754B-B4F9-257252909E43}" type="parTrans" cxnId="{C27363ED-9CB1-B649-BA23-24421BDB0B65}">
      <dgm:prSet/>
      <dgm:spPr/>
      <dgm:t>
        <a:bodyPr/>
        <a:lstStyle/>
        <a:p>
          <a:endParaRPr lang="en-US"/>
        </a:p>
      </dgm:t>
    </dgm:pt>
    <dgm:pt modelId="{80AC7D4B-402F-544E-84CB-AF0EE06925CD}" type="sibTrans" cxnId="{C27363ED-9CB1-B649-BA23-24421BDB0B65}">
      <dgm:prSet/>
      <dgm:spPr/>
      <dgm:t>
        <a:bodyPr/>
        <a:lstStyle/>
        <a:p>
          <a:endParaRPr lang="en-US"/>
        </a:p>
      </dgm:t>
    </dgm:pt>
    <dgm:pt modelId="{0DB68C7B-A458-324C-B4C4-983A423CEC27}">
      <dgm:prSet/>
      <dgm:spPr/>
      <dgm:t>
        <a:bodyPr/>
        <a:lstStyle/>
        <a:p>
          <a:pPr rtl="0"/>
          <a:r>
            <a:rPr lang="en-US" smtClean="0"/>
            <a:t>NĂNG LỰC</a:t>
          </a:r>
          <a:endParaRPr lang="en-US"/>
        </a:p>
      </dgm:t>
    </dgm:pt>
    <dgm:pt modelId="{1AC5AB50-CB3D-9441-93BB-9D18B56487CC}" type="parTrans" cxnId="{B11278A1-AE08-DE43-8EAD-0784CB174F8A}">
      <dgm:prSet/>
      <dgm:spPr/>
      <dgm:t>
        <a:bodyPr/>
        <a:lstStyle/>
        <a:p>
          <a:endParaRPr lang="en-US"/>
        </a:p>
      </dgm:t>
    </dgm:pt>
    <dgm:pt modelId="{FC2F8B6E-7BD3-4745-999F-7A14499EDC3E}" type="sibTrans" cxnId="{B11278A1-AE08-DE43-8EAD-0784CB174F8A}">
      <dgm:prSet/>
      <dgm:spPr/>
      <dgm:t>
        <a:bodyPr/>
        <a:lstStyle/>
        <a:p>
          <a:endParaRPr lang="en-US"/>
        </a:p>
      </dgm:t>
    </dgm:pt>
    <dgm:pt modelId="{9F2FEB43-22F9-B34D-B6DE-FB04B35D7440}">
      <dgm:prSet/>
      <dgm:spPr/>
      <dgm:t>
        <a:bodyPr/>
        <a:lstStyle/>
        <a:p>
          <a:pPr rtl="0"/>
          <a:r>
            <a:rPr lang="ro-RO" smtClean="0"/>
            <a:t>Năng lực chung</a:t>
          </a:r>
          <a:endParaRPr lang="ro-RO"/>
        </a:p>
      </dgm:t>
    </dgm:pt>
    <dgm:pt modelId="{65BEE31A-08A3-B844-A24D-2ABA7530CAFF}" type="parTrans" cxnId="{AD2E4287-0A2D-0247-9953-A9F81F39BE69}">
      <dgm:prSet/>
      <dgm:spPr/>
      <dgm:t>
        <a:bodyPr/>
        <a:lstStyle/>
        <a:p>
          <a:endParaRPr lang="en-US"/>
        </a:p>
      </dgm:t>
    </dgm:pt>
    <dgm:pt modelId="{DEA863AD-2B97-5C48-9EC6-C31652719627}" type="sibTrans" cxnId="{AD2E4287-0A2D-0247-9953-A9F81F39BE69}">
      <dgm:prSet/>
      <dgm:spPr/>
      <dgm:t>
        <a:bodyPr/>
        <a:lstStyle/>
        <a:p>
          <a:endParaRPr lang="en-US"/>
        </a:p>
      </dgm:t>
    </dgm:pt>
    <dgm:pt modelId="{310B1D94-C527-4E45-BF8D-B58C9EED313D}">
      <dgm:prSet/>
      <dgm:spPr/>
      <dgm:t>
        <a:bodyPr/>
        <a:lstStyle/>
        <a:p>
          <a:pPr rtl="0"/>
          <a:r>
            <a:rPr lang="ro-RO" smtClean="0"/>
            <a:t>Năng lực chuyên biệt</a:t>
          </a:r>
          <a:endParaRPr lang="ro-RO"/>
        </a:p>
      </dgm:t>
    </dgm:pt>
    <dgm:pt modelId="{9C29A7F9-AEC5-394C-8A6F-D14A234E74F0}" type="parTrans" cxnId="{F979A88D-13CC-5740-9F0B-83EC542808D8}">
      <dgm:prSet/>
      <dgm:spPr/>
      <dgm:t>
        <a:bodyPr/>
        <a:lstStyle/>
        <a:p>
          <a:endParaRPr lang="en-US"/>
        </a:p>
      </dgm:t>
    </dgm:pt>
    <dgm:pt modelId="{DFDCC721-BCBC-4245-9C2A-AA1DF893A1D6}" type="sibTrans" cxnId="{F979A88D-13CC-5740-9F0B-83EC542808D8}">
      <dgm:prSet/>
      <dgm:spPr/>
      <dgm:t>
        <a:bodyPr/>
        <a:lstStyle/>
        <a:p>
          <a:endParaRPr lang="en-US"/>
        </a:p>
      </dgm:t>
    </dgm:pt>
    <dgm:pt modelId="{D3804C00-1A56-5A47-B13E-281FD4D93E99}" type="pres">
      <dgm:prSet presAssocID="{625D1F68-5AF5-034E-B218-028F9E7FC95B}" presName="hierChild1" presStyleCnt="0">
        <dgm:presLayoutVars>
          <dgm:chPref val="1"/>
          <dgm:dir/>
          <dgm:animOne val="branch"/>
          <dgm:animLvl val="lvl"/>
          <dgm:resizeHandles/>
        </dgm:presLayoutVars>
      </dgm:prSet>
      <dgm:spPr/>
      <dgm:t>
        <a:bodyPr/>
        <a:lstStyle/>
        <a:p>
          <a:endParaRPr lang="en-US"/>
        </a:p>
      </dgm:t>
    </dgm:pt>
    <dgm:pt modelId="{588713C1-14FE-2F4F-8D24-AE125CEF0FBA}" type="pres">
      <dgm:prSet presAssocID="{C8F29D65-8C81-C24A-AEF8-CBC39C35A4BF}" presName="hierRoot1" presStyleCnt="0"/>
      <dgm:spPr/>
    </dgm:pt>
    <dgm:pt modelId="{6D369C03-B9A9-DA48-AE89-43D056292E53}" type="pres">
      <dgm:prSet presAssocID="{C8F29D65-8C81-C24A-AEF8-CBC39C35A4BF}" presName="composite" presStyleCnt="0"/>
      <dgm:spPr/>
    </dgm:pt>
    <dgm:pt modelId="{4468017E-A30F-BB4F-AEC8-01A791E990EF}" type="pres">
      <dgm:prSet presAssocID="{C8F29D65-8C81-C24A-AEF8-CBC39C35A4BF}" presName="background" presStyleLbl="node0" presStyleIdx="0" presStyleCnt="1"/>
      <dgm:spPr/>
      <dgm:t>
        <a:bodyPr/>
        <a:lstStyle/>
        <a:p>
          <a:endParaRPr lang="en-US"/>
        </a:p>
      </dgm:t>
    </dgm:pt>
    <dgm:pt modelId="{CF60959C-96E5-3641-92A4-4ADBF99431C6}" type="pres">
      <dgm:prSet presAssocID="{C8F29D65-8C81-C24A-AEF8-CBC39C35A4BF}" presName="text" presStyleLbl="fgAcc0" presStyleIdx="0" presStyleCnt="1" custScaleX="215578">
        <dgm:presLayoutVars>
          <dgm:chPref val="3"/>
        </dgm:presLayoutVars>
      </dgm:prSet>
      <dgm:spPr/>
      <dgm:t>
        <a:bodyPr/>
        <a:lstStyle/>
        <a:p>
          <a:endParaRPr lang="en-US"/>
        </a:p>
      </dgm:t>
    </dgm:pt>
    <dgm:pt modelId="{0F078647-6E0B-424D-BF69-1B11A810C3D5}" type="pres">
      <dgm:prSet presAssocID="{C8F29D65-8C81-C24A-AEF8-CBC39C35A4BF}" presName="hierChild2" presStyleCnt="0"/>
      <dgm:spPr/>
    </dgm:pt>
    <dgm:pt modelId="{86F1170A-30BA-D84E-8538-375F3BEC530C}" type="pres">
      <dgm:prSet presAssocID="{ED36EB8F-F433-754B-B4F9-257252909E43}" presName="Name10" presStyleLbl="parChTrans1D2" presStyleIdx="0" presStyleCnt="2"/>
      <dgm:spPr/>
      <dgm:t>
        <a:bodyPr/>
        <a:lstStyle/>
        <a:p>
          <a:endParaRPr lang="en-US"/>
        </a:p>
      </dgm:t>
    </dgm:pt>
    <dgm:pt modelId="{D3264879-5C6E-DF40-8B81-29373FD61E02}" type="pres">
      <dgm:prSet presAssocID="{818EB126-9A0A-9A48-B5E9-6920701FB534}" presName="hierRoot2" presStyleCnt="0"/>
      <dgm:spPr/>
    </dgm:pt>
    <dgm:pt modelId="{3EBCE163-5B5F-3A49-AC5C-DDAE10B0E9EF}" type="pres">
      <dgm:prSet presAssocID="{818EB126-9A0A-9A48-B5E9-6920701FB534}" presName="composite2" presStyleCnt="0"/>
      <dgm:spPr/>
    </dgm:pt>
    <dgm:pt modelId="{2A3463F4-D569-A94A-80B1-6A519FB0E399}" type="pres">
      <dgm:prSet presAssocID="{818EB126-9A0A-9A48-B5E9-6920701FB534}" presName="background2" presStyleLbl="node2" presStyleIdx="0" presStyleCnt="2"/>
      <dgm:spPr/>
      <dgm:t>
        <a:bodyPr/>
        <a:lstStyle/>
        <a:p>
          <a:endParaRPr lang="en-US"/>
        </a:p>
      </dgm:t>
    </dgm:pt>
    <dgm:pt modelId="{B6567F39-BBFE-AF49-9A63-05C6A2ACE366}" type="pres">
      <dgm:prSet presAssocID="{818EB126-9A0A-9A48-B5E9-6920701FB534}" presName="text2" presStyleLbl="fgAcc2" presStyleIdx="0" presStyleCnt="2" custScaleX="144532">
        <dgm:presLayoutVars>
          <dgm:chPref val="3"/>
        </dgm:presLayoutVars>
      </dgm:prSet>
      <dgm:spPr/>
      <dgm:t>
        <a:bodyPr/>
        <a:lstStyle/>
        <a:p>
          <a:endParaRPr lang="en-US"/>
        </a:p>
      </dgm:t>
    </dgm:pt>
    <dgm:pt modelId="{BD0FDB99-9629-074E-934E-979B9BDDDC54}" type="pres">
      <dgm:prSet presAssocID="{818EB126-9A0A-9A48-B5E9-6920701FB534}" presName="hierChild3" presStyleCnt="0"/>
      <dgm:spPr/>
    </dgm:pt>
    <dgm:pt modelId="{AB656313-99F1-D643-94B5-EBC0AEEE6366}" type="pres">
      <dgm:prSet presAssocID="{1AC5AB50-CB3D-9441-93BB-9D18B56487CC}" presName="Name10" presStyleLbl="parChTrans1D2" presStyleIdx="1" presStyleCnt="2"/>
      <dgm:spPr/>
      <dgm:t>
        <a:bodyPr/>
        <a:lstStyle/>
        <a:p>
          <a:endParaRPr lang="en-US"/>
        </a:p>
      </dgm:t>
    </dgm:pt>
    <dgm:pt modelId="{2DF75F9B-5326-804C-8BBC-723212B1E649}" type="pres">
      <dgm:prSet presAssocID="{0DB68C7B-A458-324C-B4C4-983A423CEC27}" presName="hierRoot2" presStyleCnt="0"/>
      <dgm:spPr/>
    </dgm:pt>
    <dgm:pt modelId="{638F98C4-682F-8544-A862-58FEBF9AEB36}" type="pres">
      <dgm:prSet presAssocID="{0DB68C7B-A458-324C-B4C4-983A423CEC27}" presName="composite2" presStyleCnt="0"/>
      <dgm:spPr/>
    </dgm:pt>
    <dgm:pt modelId="{92CD3FC7-7CD4-9A42-BA81-4B77E81631B3}" type="pres">
      <dgm:prSet presAssocID="{0DB68C7B-A458-324C-B4C4-983A423CEC27}" presName="background2" presStyleLbl="node2" presStyleIdx="1" presStyleCnt="2"/>
      <dgm:spPr/>
      <dgm:t>
        <a:bodyPr/>
        <a:lstStyle/>
        <a:p>
          <a:endParaRPr lang="en-US"/>
        </a:p>
      </dgm:t>
    </dgm:pt>
    <dgm:pt modelId="{0E283CAE-9F49-A44C-B7A0-BBF5CA7A7C50}" type="pres">
      <dgm:prSet presAssocID="{0DB68C7B-A458-324C-B4C4-983A423CEC27}" presName="text2" presStyleLbl="fgAcc2" presStyleIdx="1" presStyleCnt="2" custScaleX="129195">
        <dgm:presLayoutVars>
          <dgm:chPref val="3"/>
        </dgm:presLayoutVars>
      </dgm:prSet>
      <dgm:spPr/>
      <dgm:t>
        <a:bodyPr/>
        <a:lstStyle/>
        <a:p>
          <a:endParaRPr lang="en-US"/>
        </a:p>
      </dgm:t>
    </dgm:pt>
    <dgm:pt modelId="{6B702711-55CA-1147-8113-C70DA1CC1B28}" type="pres">
      <dgm:prSet presAssocID="{0DB68C7B-A458-324C-B4C4-983A423CEC27}" presName="hierChild3" presStyleCnt="0"/>
      <dgm:spPr/>
    </dgm:pt>
    <dgm:pt modelId="{C6B078EA-8E5A-DF44-8CB8-1C55349DAFC7}" type="pres">
      <dgm:prSet presAssocID="{65BEE31A-08A3-B844-A24D-2ABA7530CAFF}" presName="Name17" presStyleLbl="parChTrans1D3" presStyleIdx="0" presStyleCnt="2"/>
      <dgm:spPr/>
      <dgm:t>
        <a:bodyPr/>
        <a:lstStyle/>
        <a:p>
          <a:endParaRPr lang="en-US"/>
        </a:p>
      </dgm:t>
    </dgm:pt>
    <dgm:pt modelId="{1EDA99C2-3D6F-5E4D-9515-AEB9BED28BEB}" type="pres">
      <dgm:prSet presAssocID="{9F2FEB43-22F9-B34D-B6DE-FB04B35D7440}" presName="hierRoot3" presStyleCnt="0"/>
      <dgm:spPr/>
    </dgm:pt>
    <dgm:pt modelId="{CF155E79-C3A5-284C-8EA3-210D2CD8FAE6}" type="pres">
      <dgm:prSet presAssocID="{9F2FEB43-22F9-B34D-B6DE-FB04B35D7440}" presName="composite3" presStyleCnt="0"/>
      <dgm:spPr/>
    </dgm:pt>
    <dgm:pt modelId="{CE53B486-19FA-B340-9743-160AA5734C17}" type="pres">
      <dgm:prSet presAssocID="{9F2FEB43-22F9-B34D-B6DE-FB04B35D7440}" presName="background3" presStyleLbl="node3" presStyleIdx="0" presStyleCnt="2"/>
      <dgm:spPr/>
      <dgm:t>
        <a:bodyPr/>
        <a:lstStyle/>
        <a:p>
          <a:endParaRPr lang="en-US"/>
        </a:p>
      </dgm:t>
    </dgm:pt>
    <dgm:pt modelId="{10817E87-DFAC-394D-AB84-E0B4A9783683}" type="pres">
      <dgm:prSet presAssocID="{9F2FEB43-22F9-B34D-B6DE-FB04B35D7440}" presName="text3" presStyleLbl="fgAcc3" presStyleIdx="0" presStyleCnt="2" custScaleX="158934">
        <dgm:presLayoutVars>
          <dgm:chPref val="3"/>
        </dgm:presLayoutVars>
      </dgm:prSet>
      <dgm:spPr/>
      <dgm:t>
        <a:bodyPr/>
        <a:lstStyle/>
        <a:p>
          <a:endParaRPr lang="en-US"/>
        </a:p>
      </dgm:t>
    </dgm:pt>
    <dgm:pt modelId="{1276798F-B40D-2B45-8D31-532BEFBE9544}" type="pres">
      <dgm:prSet presAssocID="{9F2FEB43-22F9-B34D-B6DE-FB04B35D7440}" presName="hierChild4" presStyleCnt="0"/>
      <dgm:spPr/>
    </dgm:pt>
    <dgm:pt modelId="{67B4B894-0807-E34D-B0B6-9DDDA30BD5DA}" type="pres">
      <dgm:prSet presAssocID="{9C29A7F9-AEC5-394C-8A6F-D14A234E74F0}" presName="Name17" presStyleLbl="parChTrans1D3" presStyleIdx="1" presStyleCnt="2"/>
      <dgm:spPr/>
      <dgm:t>
        <a:bodyPr/>
        <a:lstStyle/>
        <a:p>
          <a:endParaRPr lang="en-US"/>
        </a:p>
      </dgm:t>
    </dgm:pt>
    <dgm:pt modelId="{2521BBBB-9A9B-6741-B0C2-88CEF15061A0}" type="pres">
      <dgm:prSet presAssocID="{310B1D94-C527-4E45-BF8D-B58C9EED313D}" presName="hierRoot3" presStyleCnt="0"/>
      <dgm:spPr/>
    </dgm:pt>
    <dgm:pt modelId="{66352926-89EC-5141-8156-65A5D6A32D56}" type="pres">
      <dgm:prSet presAssocID="{310B1D94-C527-4E45-BF8D-B58C9EED313D}" presName="composite3" presStyleCnt="0"/>
      <dgm:spPr/>
    </dgm:pt>
    <dgm:pt modelId="{5C74D6FB-25F6-6545-81B8-8CBCE48022C7}" type="pres">
      <dgm:prSet presAssocID="{310B1D94-C527-4E45-BF8D-B58C9EED313D}" presName="background3" presStyleLbl="node3" presStyleIdx="1" presStyleCnt="2"/>
      <dgm:spPr/>
      <dgm:t>
        <a:bodyPr/>
        <a:lstStyle/>
        <a:p>
          <a:endParaRPr lang="en-US"/>
        </a:p>
      </dgm:t>
    </dgm:pt>
    <dgm:pt modelId="{52A8D761-ECA5-844A-9020-6F48126C82E6}" type="pres">
      <dgm:prSet presAssocID="{310B1D94-C527-4E45-BF8D-B58C9EED313D}" presName="text3" presStyleLbl="fgAcc3" presStyleIdx="1" presStyleCnt="2" custScaleX="143956">
        <dgm:presLayoutVars>
          <dgm:chPref val="3"/>
        </dgm:presLayoutVars>
      </dgm:prSet>
      <dgm:spPr/>
      <dgm:t>
        <a:bodyPr/>
        <a:lstStyle/>
        <a:p>
          <a:endParaRPr lang="en-US"/>
        </a:p>
      </dgm:t>
    </dgm:pt>
    <dgm:pt modelId="{3833EA16-E594-9540-A99E-76DEB161AAE1}" type="pres">
      <dgm:prSet presAssocID="{310B1D94-C527-4E45-BF8D-B58C9EED313D}" presName="hierChild4" presStyleCnt="0"/>
      <dgm:spPr/>
    </dgm:pt>
  </dgm:ptLst>
  <dgm:cxnLst>
    <dgm:cxn modelId="{06B274A5-6920-034F-8913-2B22C8C5B6F7}" srcId="{625D1F68-5AF5-034E-B218-028F9E7FC95B}" destId="{C8F29D65-8C81-C24A-AEF8-CBC39C35A4BF}" srcOrd="0" destOrd="0" parTransId="{F17D2E89-EAB0-9345-9682-8BD49D62FB8E}" sibTransId="{76323865-8472-214F-B90C-A89AB170C669}"/>
    <dgm:cxn modelId="{AE098661-5311-41BE-8B46-33C821A6B35B}" type="presOf" srcId="{ED36EB8F-F433-754B-B4F9-257252909E43}" destId="{86F1170A-30BA-D84E-8538-375F3BEC530C}" srcOrd="0" destOrd="0" presId="urn:microsoft.com/office/officeart/2005/8/layout/hierarchy1"/>
    <dgm:cxn modelId="{AD2E4287-0A2D-0247-9953-A9F81F39BE69}" srcId="{0DB68C7B-A458-324C-B4C4-983A423CEC27}" destId="{9F2FEB43-22F9-B34D-B6DE-FB04B35D7440}" srcOrd="0" destOrd="0" parTransId="{65BEE31A-08A3-B844-A24D-2ABA7530CAFF}" sibTransId="{DEA863AD-2B97-5C48-9EC6-C31652719627}"/>
    <dgm:cxn modelId="{99A074DF-22BB-41DB-AF2F-579E07F3B516}" type="presOf" srcId="{310B1D94-C527-4E45-BF8D-B58C9EED313D}" destId="{52A8D761-ECA5-844A-9020-6F48126C82E6}" srcOrd="0" destOrd="0" presId="urn:microsoft.com/office/officeart/2005/8/layout/hierarchy1"/>
    <dgm:cxn modelId="{30EB49CB-88F8-4135-A351-1D867D7D8BB4}" type="presOf" srcId="{9F2FEB43-22F9-B34D-B6DE-FB04B35D7440}" destId="{10817E87-DFAC-394D-AB84-E0B4A9783683}" srcOrd="0" destOrd="0" presId="urn:microsoft.com/office/officeart/2005/8/layout/hierarchy1"/>
    <dgm:cxn modelId="{F979A88D-13CC-5740-9F0B-83EC542808D8}" srcId="{0DB68C7B-A458-324C-B4C4-983A423CEC27}" destId="{310B1D94-C527-4E45-BF8D-B58C9EED313D}" srcOrd="1" destOrd="0" parTransId="{9C29A7F9-AEC5-394C-8A6F-D14A234E74F0}" sibTransId="{DFDCC721-BCBC-4245-9C2A-AA1DF893A1D6}"/>
    <dgm:cxn modelId="{B11278A1-AE08-DE43-8EAD-0784CB174F8A}" srcId="{C8F29D65-8C81-C24A-AEF8-CBC39C35A4BF}" destId="{0DB68C7B-A458-324C-B4C4-983A423CEC27}" srcOrd="1" destOrd="0" parTransId="{1AC5AB50-CB3D-9441-93BB-9D18B56487CC}" sibTransId="{FC2F8B6E-7BD3-4745-999F-7A14499EDC3E}"/>
    <dgm:cxn modelId="{9D300316-B7E4-410F-98CF-766100EDDF2D}" type="presOf" srcId="{0DB68C7B-A458-324C-B4C4-983A423CEC27}" destId="{0E283CAE-9F49-A44C-B7A0-BBF5CA7A7C50}" srcOrd="0" destOrd="0" presId="urn:microsoft.com/office/officeart/2005/8/layout/hierarchy1"/>
    <dgm:cxn modelId="{181B49BA-2530-443B-AC40-94478F08082C}" type="presOf" srcId="{625D1F68-5AF5-034E-B218-028F9E7FC95B}" destId="{D3804C00-1A56-5A47-B13E-281FD4D93E99}" srcOrd="0" destOrd="0" presId="urn:microsoft.com/office/officeart/2005/8/layout/hierarchy1"/>
    <dgm:cxn modelId="{C27363ED-9CB1-B649-BA23-24421BDB0B65}" srcId="{C8F29D65-8C81-C24A-AEF8-CBC39C35A4BF}" destId="{818EB126-9A0A-9A48-B5E9-6920701FB534}" srcOrd="0" destOrd="0" parTransId="{ED36EB8F-F433-754B-B4F9-257252909E43}" sibTransId="{80AC7D4B-402F-544E-84CB-AF0EE06925CD}"/>
    <dgm:cxn modelId="{D6B072ED-298E-4772-9597-A279083BBE35}" type="presOf" srcId="{1AC5AB50-CB3D-9441-93BB-9D18B56487CC}" destId="{AB656313-99F1-D643-94B5-EBC0AEEE6366}" srcOrd="0" destOrd="0" presId="urn:microsoft.com/office/officeart/2005/8/layout/hierarchy1"/>
    <dgm:cxn modelId="{6185A920-FA32-4E5D-9B83-B700C8C88447}" type="presOf" srcId="{65BEE31A-08A3-B844-A24D-2ABA7530CAFF}" destId="{C6B078EA-8E5A-DF44-8CB8-1C55349DAFC7}" srcOrd="0" destOrd="0" presId="urn:microsoft.com/office/officeart/2005/8/layout/hierarchy1"/>
    <dgm:cxn modelId="{643CDB81-62A1-4809-B642-8B92F708EB88}" type="presOf" srcId="{818EB126-9A0A-9A48-B5E9-6920701FB534}" destId="{B6567F39-BBFE-AF49-9A63-05C6A2ACE366}" srcOrd="0" destOrd="0" presId="urn:microsoft.com/office/officeart/2005/8/layout/hierarchy1"/>
    <dgm:cxn modelId="{06EFB59B-6BB9-4A63-BAC3-4543A885DA39}" type="presOf" srcId="{9C29A7F9-AEC5-394C-8A6F-D14A234E74F0}" destId="{67B4B894-0807-E34D-B0B6-9DDDA30BD5DA}" srcOrd="0" destOrd="0" presId="urn:microsoft.com/office/officeart/2005/8/layout/hierarchy1"/>
    <dgm:cxn modelId="{25175F9E-9D2A-4076-828C-E542D51132A5}" type="presOf" srcId="{C8F29D65-8C81-C24A-AEF8-CBC39C35A4BF}" destId="{CF60959C-96E5-3641-92A4-4ADBF99431C6}" srcOrd="0" destOrd="0" presId="urn:microsoft.com/office/officeart/2005/8/layout/hierarchy1"/>
    <dgm:cxn modelId="{C4A44EB4-395A-43CB-97A7-CA13486CD4F5}" type="presParOf" srcId="{D3804C00-1A56-5A47-B13E-281FD4D93E99}" destId="{588713C1-14FE-2F4F-8D24-AE125CEF0FBA}" srcOrd="0" destOrd="0" presId="urn:microsoft.com/office/officeart/2005/8/layout/hierarchy1"/>
    <dgm:cxn modelId="{15552CC8-BD12-479A-B084-440B6D939389}" type="presParOf" srcId="{588713C1-14FE-2F4F-8D24-AE125CEF0FBA}" destId="{6D369C03-B9A9-DA48-AE89-43D056292E53}" srcOrd="0" destOrd="0" presId="urn:microsoft.com/office/officeart/2005/8/layout/hierarchy1"/>
    <dgm:cxn modelId="{6C273B80-21B5-4A9C-BEA1-17039381021E}" type="presParOf" srcId="{6D369C03-B9A9-DA48-AE89-43D056292E53}" destId="{4468017E-A30F-BB4F-AEC8-01A791E990EF}" srcOrd="0" destOrd="0" presId="urn:microsoft.com/office/officeart/2005/8/layout/hierarchy1"/>
    <dgm:cxn modelId="{3392121C-E604-4D28-BF28-E4051410E0B2}" type="presParOf" srcId="{6D369C03-B9A9-DA48-AE89-43D056292E53}" destId="{CF60959C-96E5-3641-92A4-4ADBF99431C6}" srcOrd="1" destOrd="0" presId="urn:microsoft.com/office/officeart/2005/8/layout/hierarchy1"/>
    <dgm:cxn modelId="{A021FA51-C087-464D-8309-A9E204ACE07F}" type="presParOf" srcId="{588713C1-14FE-2F4F-8D24-AE125CEF0FBA}" destId="{0F078647-6E0B-424D-BF69-1B11A810C3D5}" srcOrd="1" destOrd="0" presId="urn:microsoft.com/office/officeart/2005/8/layout/hierarchy1"/>
    <dgm:cxn modelId="{8AAE7E39-B7E5-4BA8-845E-14C054822D82}" type="presParOf" srcId="{0F078647-6E0B-424D-BF69-1B11A810C3D5}" destId="{86F1170A-30BA-D84E-8538-375F3BEC530C}" srcOrd="0" destOrd="0" presId="urn:microsoft.com/office/officeart/2005/8/layout/hierarchy1"/>
    <dgm:cxn modelId="{499846BF-979D-48C9-9A89-E2A6261E4920}" type="presParOf" srcId="{0F078647-6E0B-424D-BF69-1B11A810C3D5}" destId="{D3264879-5C6E-DF40-8B81-29373FD61E02}" srcOrd="1" destOrd="0" presId="urn:microsoft.com/office/officeart/2005/8/layout/hierarchy1"/>
    <dgm:cxn modelId="{7C4EB859-99CA-4C19-9E86-F78CA72FEF2E}" type="presParOf" srcId="{D3264879-5C6E-DF40-8B81-29373FD61E02}" destId="{3EBCE163-5B5F-3A49-AC5C-DDAE10B0E9EF}" srcOrd="0" destOrd="0" presId="urn:microsoft.com/office/officeart/2005/8/layout/hierarchy1"/>
    <dgm:cxn modelId="{F265B37B-EDD5-468D-A9B2-D2BFA537B4BF}" type="presParOf" srcId="{3EBCE163-5B5F-3A49-AC5C-DDAE10B0E9EF}" destId="{2A3463F4-D569-A94A-80B1-6A519FB0E399}" srcOrd="0" destOrd="0" presId="urn:microsoft.com/office/officeart/2005/8/layout/hierarchy1"/>
    <dgm:cxn modelId="{89E6BFB8-58C6-491F-8273-D2717D9F1DEE}" type="presParOf" srcId="{3EBCE163-5B5F-3A49-AC5C-DDAE10B0E9EF}" destId="{B6567F39-BBFE-AF49-9A63-05C6A2ACE366}" srcOrd="1" destOrd="0" presId="urn:microsoft.com/office/officeart/2005/8/layout/hierarchy1"/>
    <dgm:cxn modelId="{AEAB2E3A-5DB2-4F30-AD81-DE9C0121E8E5}" type="presParOf" srcId="{D3264879-5C6E-DF40-8B81-29373FD61E02}" destId="{BD0FDB99-9629-074E-934E-979B9BDDDC54}" srcOrd="1" destOrd="0" presId="urn:microsoft.com/office/officeart/2005/8/layout/hierarchy1"/>
    <dgm:cxn modelId="{106A10A4-498C-469C-B42C-11DEF36B51C3}" type="presParOf" srcId="{0F078647-6E0B-424D-BF69-1B11A810C3D5}" destId="{AB656313-99F1-D643-94B5-EBC0AEEE6366}" srcOrd="2" destOrd="0" presId="urn:microsoft.com/office/officeart/2005/8/layout/hierarchy1"/>
    <dgm:cxn modelId="{56AB6AE3-26DF-49B5-B7FB-2768A3890B21}" type="presParOf" srcId="{0F078647-6E0B-424D-BF69-1B11A810C3D5}" destId="{2DF75F9B-5326-804C-8BBC-723212B1E649}" srcOrd="3" destOrd="0" presId="urn:microsoft.com/office/officeart/2005/8/layout/hierarchy1"/>
    <dgm:cxn modelId="{9457AF66-629A-4B06-9099-E9FB6B31E95D}" type="presParOf" srcId="{2DF75F9B-5326-804C-8BBC-723212B1E649}" destId="{638F98C4-682F-8544-A862-58FEBF9AEB36}" srcOrd="0" destOrd="0" presId="urn:microsoft.com/office/officeart/2005/8/layout/hierarchy1"/>
    <dgm:cxn modelId="{6C1FDA62-F8CE-4C26-BF13-DF3AC415F0C3}" type="presParOf" srcId="{638F98C4-682F-8544-A862-58FEBF9AEB36}" destId="{92CD3FC7-7CD4-9A42-BA81-4B77E81631B3}" srcOrd="0" destOrd="0" presId="urn:microsoft.com/office/officeart/2005/8/layout/hierarchy1"/>
    <dgm:cxn modelId="{2DD898DD-16F4-499C-9A54-60886B94C71A}" type="presParOf" srcId="{638F98C4-682F-8544-A862-58FEBF9AEB36}" destId="{0E283CAE-9F49-A44C-B7A0-BBF5CA7A7C50}" srcOrd="1" destOrd="0" presId="urn:microsoft.com/office/officeart/2005/8/layout/hierarchy1"/>
    <dgm:cxn modelId="{A6FB34BA-28CF-4E7A-8DD6-89DFCE745B09}" type="presParOf" srcId="{2DF75F9B-5326-804C-8BBC-723212B1E649}" destId="{6B702711-55CA-1147-8113-C70DA1CC1B28}" srcOrd="1" destOrd="0" presId="urn:microsoft.com/office/officeart/2005/8/layout/hierarchy1"/>
    <dgm:cxn modelId="{31CFAFF2-6776-4624-A798-0626BE1B194D}" type="presParOf" srcId="{6B702711-55CA-1147-8113-C70DA1CC1B28}" destId="{C6B078EA-8E5A-DF44-8CB8-1C55349DAFC7}" srcOrd="0" destOrd="0" presId="urn:microsoft.com/office/officeart/2005/8/layout/hierarchy1"/>
    <dgm:cxn modelId="{F5BF8208-F0E9-4987-8463-7FFA6C67E38D}" type="presParOf" srcId="{6B702711-55CA-1147-8113-C70DA1CC1B28}" destId="{1EDA99C2-3D6F-5E4D-9515-AEB9BED28BEB}" srcOrd="1" destOrd="0" presId="urn:microsoft.com/office/officeart/2005/8/layout/hierarchy1"/>
    <dgm:cxn modelId="{E417EE60-BEBB-402E-898B-985BBC2CCB22}" type="presParOf" srcId="{1EDA99C2-3D6F-5E4D-9515-AEB9BED28BEB}" destId="{CF155E79-C3A5-284C-8EA3-210D2CD8FAE6}" srcOrd="0" destOrd="0" presId="urn:microsoft.com/office/officeart/2005/8/layout/hierarchy1"/>
    <dgm:cxn modelId="{7749F54D-C3B9-4BAD-AFCF-7EA48CF70AC2}" type="presParOf" srcId="{CF155E79-C3A5-284C-8EA3-210D2CD8FAE6}" destId="{CE53B486-19FA-B340-9743-160AA5734C17}" srcOrd="0" destOrd="0" presId="urn:microsoft.com/office/officeart/2005/8/layout/hierarchy1"/>
    <dgm:cxn modelId="{6382FF6A-0E33-4E3B-918F-7173AAF14275}" type="presParOf" srcId="{CF155E79-C3A5-284C-8EA3-210D2CD8FAE6}" destId="{10817E87-DFAC-394D-AB84-E0B4A9783683}" srcOrd="1" destOrd="0" presId="urn:microsoft.com/office/officeart/2005/8/layout/hierarchy1"/>
    <dgm:cxn modelId="{3AB218A8-5613-4D66-B77A-E25393CA0C40}" type="presParOf" srcId="{1EDA99C2-3D6F-5E4D-9515-AEB9BED28BEB}" destId="{1276798F-B40D-2B45-8D31-532BEFBE9544}" srcOrd="1" destOrd="0" presId="urn:microsoft.com/office/officeart/2005/8/layout/hierarchy1"/>
    <dgm:cxn modelId="{B185FECA-85B8-4DF8-A61D-A756B8D975A9}" type="presParOf" srcId="{6B702711-55CA-1147-8113-C70DA1CC1B28}" destId="{67B4B894-0807-E34D-B0B6-9DDDA30BD5DA}" srcOrd="2" destOrd="0" presId="urn:microsoft.com/office/officeart/2005/8/layout/hierarchy1"/>
    <dgm:cxn modelId="{7F09CAEB-2CE6-49BD-A2A5-3ECDBBBAD4A2}" type="presParOf" srcId="{6B702711-55CA-1147-8113-C70DA1CC1B28}" destId="{2521BBBB-9A9B-6741-B0C2-88CEF15061A0}" srcOrd="3" destOrd="0" presId="urn:microsoft.com/office/officeart/2005/8/layout/hierarchy1"/>
    <dgm:cxn modelId="{6F18CB8E-3577-41E7-A66B-EFB3E13A06B9}" type="presParOf" srcId="{2521BBBB-9A9B-6741-B0C2-88CEF15061A0}" destId="{66352926-89EC-5141-8156-65A5D6A32D56}" srcOrd="0" destOrd="0" presId="urn:microsoft.com/office/officeart/2005/8/layout/hierarchy1"/>
    <dgm:cxn modelId="{1A3DD95D-28A1-4325-92CD-9B8D8E9DA321}" type="presParOf" srcId="{66352926-89EC-5141-8156-65A5D6A32D56}" destId="{5C74D6FB-25F6-6545-81B8-8CBCE48022C7}" srcOrd="0" destOrd="0" presId="urn:microsoft.com/office/officeart/2005/8/layout/hierarchy1"/>
    <dgm:cxn modelId="{879AB8B0-B735-4A07-B480-EE1A1BC2A753}" type="presParOf" srcId="{66352926-89EC-5141-8156-65A5D6A32D56}" destId="{52A8D761-ECA5-844A-9020-6F48126C82E6}" srcOrd="1" destOrd="0" presId="urn:microsoft.com/office/officeart/2005/8/layout/hierarchy1"/>
    <dgm:cxn modelId="{D61A79A1-A5EE-4AC2-855F-06F9042FC6E8}" type="presParOf" srcId="{2521BBBB-9A9B-6741-B0C2-88CEF15061A0}" destId="{3833EA16-E594-9540-A99E-76DEB161AAE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3D5C99-E32A-4E25-A329-57DC177C6B84}" type="doc">
      <dgm:prSet loTypeId="urn:microsoft.com/office/officeart/2005/8/layout/vList5" loCatId="list" qsTypeId="urn:microsoft.com/office/officeart/2005/8/quickstyle/3d6" qsCatId="3D" csTypeId="urn:microsoft.com/office/officeart/2005/8/colors/colorful5" csCatId="colorful" phldr="1"/>
      <dgm:spPr/>
      <dgm:t>
        <a:bodyPr/>
        <a:lstStyle/>
        <a:p>
          <a:endParaRPr lang="en-US"/>
        </a:p>
      </dgm:t>
    </dgm:pt>
    <dgm:pt modelId="{5ABE4FE2-7032-4633-8148-6B6E15DD141F}">
      <dgm:prSet phldrT="[Text]"/>
      <dgm:spPr>
        <a:xfrm>
          <a:off x="447" y="2529"/>
          <a:ext cx="1063793" cy="1216756"/>
        </a:xfrm>
        <a:solidFill>
          <a:srgbClr val="4BACC6">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dgm:spPr>
      <dgm:t>
        <a:bodyPr/>
        <a:lstStyle/>
        <a:p>
          <a:r>
            <a:rPr lang="en-US" dirty="0" smtClean="0">
              <a:solidFill>
                <a:sysClr val="window" lastClr="FFFFFF"/>
              </a:solidFill>
              <a:latin typeface="Calibri"/>
              <a:ea typeface="+mn-ea"/>
              <a:cs typeface="+mn-cs"/>
            </a:rPr>
            <a:t>1</a:t>
          </a:r>
          <a:endParaRPr lang="en-US" dirty="0">
            <a:solidFill>
              <a:sysClr val="window" lastClr="FFFFFF"/>
            </a:solidFill>
            <a:latin typeface="Calibri"/>
            <a:ea typeface="+mn-ea"/>
            <a:cs typeface="+mn-cs"/>
          </a:endParaRPr>
        </a:p>
      </dgm:t>
    </dgm:pt>
    <dgm:pt modelId="{84AB1D89-D1A8-42C5-A4A1-1AB31132665F}" type="parTrans" cxnId="{0C7C191B-D745-4A99-8A74-06F24597F29F}">
      <dgm:prSet/>
      <dgm:spPr/>
      <dgm:t>
        <a:bodyPr/>
        <a:lstStyle/>
        <a:p>
          <a:endParaRPr lang="en-US"/>
        </a:p>
      </dgm:t>
    </dgm:pt>
    <dgm:pt modelId="{4653E9A8-F00C-4744-974D-FBD8D41427EF}" type="sibTrans" cxnId="{0C7C191B-D745-4A99-8A74-06F24597F29F}">
      <dgm:prSet/>
      <dgm:spPr/>
      <dgm:t>
        <a:bodyPr/>
        <a:lstStyle/>
        <a:p>
          <a:endParaRPr lang="en-US"/>
        </a:p>
      </dgm:t>
    </dgm:pt>
    <dgm:pt modelId="{F6AE74BA-34C7-4F2E-972C-DB726BD6BC33}">
      <dgm:prSet phldrT="[Text]" custT="1"/>
      <dgm:spPr>
        <a:xfrm rot="5400000">
          <a:off x="4236194" y="-3047747"/>
          <a:ext cx="973405" cy="7317311"/>
        </a:xfrm>
        <a:solidFill>
          <a:srgbClr val="4BACC6">
            <a:tint val="40000"/>
            <a:alpha val="90000"/>
            <a:hueOff val="0"/>
            <a:satOff val="0"/>
            <a:lumOff val="0"/>
            <a:alphaOff val="0"/>
          </a:srgbClr>
        </a:solidFill>
        <a:ln>
          <a:noFill/>
        </a:ln>
        <a:effectLst>
          <a:outerShdw blurRad="40000" dist="23000" dir="5400000" rotWithShape="0">
            <a:srgbClr val="000000">
              <a:alpha val="35000"/>
            </a:srgbClr>
          </a:outerShdw>
        </a:effectLst>
        <a:sp3d prstMaterial="plastic">
          <a:bevelT w="25400" h="25400"/>
          <a:bevelB w="25400" h="25400"/>
        </a:sp3d>
      </dgm:spPr>
      <dgm:t>
        <a:bodyPr/>
        <a:lstStyle/>
        <a:p>
          <a:r>
            <a:rPr lang="en-US" sz="2800" dirty="0" err="1" smtClean="0"/>
            <a:t>Tiêu</a:t>
          </a:r>
          <a:r>
            <a:rPr lang="en-US" sz="2800" dirty="0" smtClean="0"/>
            <a:t> </a:t>
          </a:r>
          <a:r>
            <a:rPr lang="en-US" sz="2800" dirty="0" err="1" smtClean="0"/>
            <a:t>chí</a:t>
          </a:r>
          <a:r>
            <a:rPr lang="en-US" sz="2800" dirty="0" smtClean="0"/>
            <a:t> </a:t>
          </a:r>
          <a:r>
            <a:rPr lang="en-US" sz="2800" dirty="0" err="1" smtClean="0"/>
            <a:t>hàng</a:t>
          </a:r>
          <a:r>
            <a:rPr lang="en-US" sz="2800" dirty="0" smtClean="0"/>
            <a:t> </a:t>
          </a:r>
          <a:r>
            <a:rPr lang="en-US" sz="2800" dirty="0" err="1" smtClean="0"/>
            <a:t>đầu</a:t>
          </a:r>
          <a:r>
            <a:rPr lang="en-US" sz="2800" dirty="0" smtClean="0"/>
            <a:t> </a:t>
          </a:r>
          <a:r>
            <a:rPr lang="en-US" sz="2800" dirty="0" err="1" smtClean="0"/>
            <a:t>của</a:t>
          </a:r>
          <a:r>
            <a:rPr lang="en-US" sz="2800" dirty="0" smtClean="0"/>
            <a:t> </a:t>
          </a:r>
          <a:r>
            <a:rPr lang="en-US" sz="2800" dirty="0" err="1" smtClean="0"/>
            <a:t>việc</a:t>
          </a:r>
          <a:r>
            <a:rPr lang="en-US" sz="2800" dirty="0" smtClean="0"/>
            <a:t> </a:t>
          </a:r>
          <a:r>
            <a:rPr lang="en-US" sz="2800" dirty="0" err="1" smtClean="0"/>
            <a:t>dạy</a:t>
          </a:r>
          <a:r>
            <a:rPr lang="en-US" sz="2800" dirty="0" smtClean="0"/>
            <a:t> </a:t>
          </a:r>
          <a:r>
            <a:rPr lang="en-US" sz="2800" dirty="0" err="1" smtClean="0"/>
            <a:t>và</a:t>
          </a:r>
          <a:r>
            <a:rPr lang="en-US" sz="2800" dirty="0" smtClean="0"/>
            <a:t> </a:t>
          </a:r>
          <a:r>
            <a:rPr lang="en-US" sz="2800" dirty="0" err="1" smtClean="0"/>
            <a:t>học</a:t>
          </a:r>
          <a:r>
            <a:rPr lang="en-US" sz="2800" dirty="0" smtClean="0"/>
            <a:t> </a:t>
          </a:r>
          <a:r>
            <a:rPr lang="en-US" sz="2800" dirty="0" err="1" smtClean="0"/>
            <a:t>là</a:t>
          </a:r>
          <a:r>
            <a:rPr lang="en-US" sz="2800" dirty="0" smtClean="0"/>
            <a:t> </a:t>
          </a:r>
          <a:r>
            <a:rPr lang="en-US" sz="2800" dirty="0" err="1" smtClean="0"/>
            <a:t>dạy</a:t>
          </a:r>
          <a:r>
            <a:rPr lang="en-US" sz="2800" b="1" i="1" dirty="0" smtClean="0"/>
            <a:t> </a:t>
          </a:r>
          <a:r>
            <a:rPr lang="en-US" sz="2800" b="1" i="1" dirty="0" err="1" smtClean="0">
              <a:solidFill>
                <a:srgbClr val="FF0000"/>
              </a:solidFill>
            </a:rPr>
            <a:t>c</a:t>
          </a:r>
          <a:r>
            <a:rPr lang="en-US" sz="2800" b="1" i="1" dirty="0" err="1" smtClean="0"/>
            <a:t>ách</a:t>
          </a:r>
          <a:r>
            <a:rPr lang="en-US" sz="2800" b="1" i="1" dirty="0" smtClean="0"/>
            <a:t> </a:t>
          </a:r>
          <a:r>
            <a:rPr lang="en-US" sz="2800" b="1" i="1" dirty="0" err="1" smtClean="0"/>
            <a:t>học</a:t>
          </a:r>
          <a:endParaRPr lang="en-US" sz="2800"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3C5B7D95-6177-4A9A-BC24-153D09CF1704}" type="parTrans" cxnId="{EC5F983A-8B06-43AD-831F-A8D45BAADF44}">
      <dgm:prSet/>
      <dgm:spPr/>
      <dgm:t>
        <a:bodyPr/>
        <a:lstStyle/>
        <a:p>
          <a:endParaRPr lang="en-US"/>
        </a:p>
      </dgm:t>
    </dgm:pt>
    <dgm:pt modelId="{F3AAA938-CEEE-48FA-9DDC-670C29C0CD49}" type="sibTrans" cxnId="{EC5F983A-8B06-43AD-831F-A8D45BAADF44}">
      <dgm:prSet/>
      <dgm:spPr/>
      <dgm:t>
        <a:bodyPr/>
        <a:lstStyle/>
        <a:p>
          <a:endParaRPr lang="en-US"/>
        </a:p>
      </dgm:t>
    </dgm:pt>
    <dgm:pt modelId="{527ACBA8-6316-4E4B-822E-7ABE3ED7DFAB}">
      <dgm:prSet phldrT="[Text]"/>
      <dgm:spPr>
        <a:xfrm>
          <a:off x="447" y="1280124"/>
          <a:ext cx="1063793" cy="1216756"/>
        </a:xfrm>
        <a:solidFill>
          <a:srgbClr val="4BACC6">
            <a:hueOff val="-3311292"/>
            <a:satOff val="13270"/>
            <a:lumOff val="2876"/>
            <a:alphaOff val="0"/>
          </a:srgbClr>
        </a:solidFill>
        <a:ln>
          <a:noFill/>
        </a:ln>
        <a:effectLst>
          <a:outerShdw blurRad="40000" dist="23000" dir="5400000" rotWithShape="0">
            <a:srgbClr val="000000">
              <a:alpha val="35000"/>
            </a:srgbClr>
          </a:outerShdw>
        </a:effectLst>
        <a:sp3d prstMaterial="plastic">
          <a:bevelT w="50800" h="50800"/>
          <a:bevelB w="50800" h="50800"/>
        </a:sp3d>
      </dgm:spPr>
      <dgm:t>
        <a:bodyPr/>
        <a:lstStyle/>
        <a:p>
          <a:r>
            <a:rPr lang="en-US" smtClean="0">
              <a:solidFill>
                <a:sysClr val="window" lastClr="FFFFFF"/>
              </a:solidFill>
              <a:latin typeface="Calibri"/>
              <a:ea typeface="+mn-ea"/>
              <a:cs typeface="+mn-cs"/>
            </a:rPr>
            <a:t>2</a:t>
          </a:r>
          <a:endParaRPr lang="en-US">
            <a:solidFill>
              <a:sysClr val="window" lastClr="FFFFFF"/>
            </a:solidFill>
            <a:latin typeface="Calibri"/>
            <a:ea typeface="+mn-ea"/>
            <a:cs typeface="+mn-cs"/>
          </a:endParaRPr>
        </a:p>
      </dgm:t>
    </dgm:pt>
    <dgm:pt modelId="{AEF57028-C9D2-49D1-883F-41E70C66EFCF}" type="parTrans" cxnId="{855E60A0-22D6-4E6D-B31E-3764B753678E}">
      <dgm:prSet/>
      <dgm:spPr/>
      <dgm:t>
        <a:bodyPr/>
        <a:lstStyle/>
        <a:p>
          <a:endParaRPr lang="en-US"/>
        </a:p>
      </dgm:t>
    </dgm:pt>
    <dgm:pt modelId="{142AAB48-3D00-4B1E-8034-A04C409FB5A1}" type="sibTrans" cxnId="{855E60A0-22D6-4E6D-B31E-3764B753678E}">
      <dgm:prSet/>
      <dgm:spPr/>
      <dgm:t>
        <a:bodyPr/>
        <a:lstStyle/>
        <a:p>
          <a:endParaRPr lang="en-US"/>
        </a:p>
      </dgm:t>
    </dgm:pt>
    <dgm:pt modelId="{3901623A-01D4-40B9-8C9F-7725F6787E0F}">
      <dgm:prSet phldrT="[Text]" custT="1"/>
      <dgm:spPr>
        <a:xfrm rot="5400000">
          <a:off x="4236194" y="-1770153"/>
          <a:ext cx="973405" cy="7317311"/>
        </a:xfrm>
        <a:solidFill>
          <a:srgbClr val="4BACC6">
            <a:tint val="40000"/>
            <a:alpha val="90000"/>
            <a:hueOff val="-3580161"/>
            <a:satOff val="16084"/>
            <a:lumOff val="1106"/>
            <a:alphaOff val="0"/>
          </a:srgbClr>
        </a:solidFill>
        <a:ln>
          <a:noFill/>
        </a:ln>
        <a:effectLst>
          <a:outerShdw blurRad="40000" dist="23000" dir="5400000" rotWithShape="0">
            <a:srgbClr val="000000">
              <a:alpha val="35000"/>
            </a:srgbClr>
          </a:outerShdw>
        </a:effectLst>
        <a:sp3d prstMaterial="plastic">
          <a:bevelT w="25400" h="25400"/>
          <a:bevelB w="25400" h="25400"/>
        </a:sp3d>
      </dgm:spPr>
      <dgm:t>
        <a:bodyPr/>
        <a:lstStyle/>
        <a:p>
          <a:r>
            <a:rPr lang="en-US" sz="2800" dirty="0" err="1" smtClean="0"/>
            <a:t>Phẩm</a:t>
          </a:r>
          <a:r>
            <a:rPr lang="en-US" sz="2800" dirty="0" smtClean="0"/>
            <a:t> </a:t>
          </a:r>
          <a:r>
            <a:rPr lang="en-US" sz="2800" dirty="0" err="1" smtClean="0"/>
            <a:t>chất</a:t>
          </a:r>
          <a:r>
            <a:rPr lang="en-US" sz="2800" dirty="0" smtClean="0"/>
            <a:t> </a:t>
          </a:r>
          <a:r>
            <a:rPr lang="en-US" sz="2800" dirty="0" err="1" smtClean="0"/>
            <a:t>cần</a:t>
          </a:r>
          <a:r>
            <a:rPr lang="en-US" sz="2800" dirty="0" smtClean="0"/>
            <a:t> </a:t>
          </a:r>
          <a:r>
            <a:rPr lang="en-US" sz="2800" dirty="0" err="1" smtClean="0"/>
            <a:t>phát</a:t>
          </a:r>
          <a:r>
            <a:rPr lang="en-US" sz="2800" dirty="0" smtClean="0"/>
            <a:t> </a:t>
          </a:r>
          <a:r>
            <a:rPr lang="en-US" sz="2800" dirty="0" err="1" smtClean="0"/>
            <a:t>huy</a:t>
          </a:r>
          <a:r>
            <a:rPr lang="en-US" sz="2800" dirty="0" smtClean="0"/>
            <a:t> </a:t>
          </a:r>
          <a:r>
            <a:rPr lang="en-US" sz="2800" dirty="0" err="1" smtClean="0"/>
            <a:t>mạnh</a:t>
          </a:r>
          <a:r>
            <a:rPr lang="en-US" sz="2800" dirty="0" smtClean="0"/>
            <a:t> </a:t>
          </a:r>
          <a:r>
            <a:rPr lang="en-US" sz="2800" dirty="0" err="1" smtClean="0"/>
            <a:t>mẽ</a:t>
          </a:r>
          <a:r>
            <a:rPr lang="en-US" sz="2800" dirty="0" smtClean="0"/>
            <a:t> </a:t>
          </a:r>
          <a:r>
            <a:rPr lang="en-US" sz="2800" dirty="0" err="1" smtClean="0"/>
            <a:t>là</a:t>
          </a:r>
          <a:r>
            <a:rPr lang="en-US" sz="2800" dirty="0" smtClean="0"/>
            <a:t> </a:t>
          </a:r>
          <a:r>
            <a:rPr lang="en-US" sz="2800" dirty="0" err="1" smtClean="0"/>
            <a:t>tính</a:t>
          </a:r>
          <a:r>
            <a:rPr lang="en-US" sz="2800" b="1" i="1" dirty="0" smtClean="0"/>
            <a:t> </a:t>
          </a:r>
          <a:r>
            <a:rPr lang="en-US" sz="2800" b="1" i="1" dirty="0" err="1" smtClean="0">
              <a:solidFill>
                <a:srgbClr val="FF0000"/>
              </a:solidFill>
            </a:rPr>
            <a:t>c</a:t>
          </a:r>
          <a:r>
            <a:rPr lang="en-US" sz="2800" b="1" i="1" dirty="0" err="1" smtClean="0"/>
            <a:t>hủ</a:t>
          </a:r>
          <a:r>
            <a:rPr lang="en-US" sz="2800" b="1" i="1" dirty="0" smtClean="0"/>
            <a:t> </a:t>
          </a:r>
          <a:r>
            <a:rPr lang="en-US" sz="2800" b="1" i="1" dirty="0" err="1" smtClean="0"/>
            <a:t>động</a:t>
          </a:r>
          <a:r>
            <a:rPr lang="en-US" sz="2800" b="1" i="1" dirty="0" smtClean="0"/>
            <a:t> </a:t>
          </a:r>
          <a:r>
            <a:rPr lang="en-US" sz="2800" dirty="0" err="1" smtClean="0"/>
            <a:t>của</a:t>
          </a:r>
          <a:r>
            <a:rPr lang="en-US" sz="2800" dirty="0" smtClean="0"/>
            <a:t> </a:t>
          </a:r>
          <a:r>
            <a:rPr lang="en-US" sz="2800" dirty="0" err="1" smtClean="0"/>
            <a:t>người</a:t>
          </a:r>
          <a:r>
            <a:rPr lang="en-US" sz="2800" dirty="0" smtClean="0"/>
            <a:t> </a:t>
          </a:r>
          <a:r>
            <a:rPr lang="en-US" sz="2800" dirty="0" err="1" smtClean="0"/>
            <a:t>học</a:t>
          </a:r>
          <a:endParaRPr lang="en-US" sz="2800"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2E494A1A-314C-4A71-AE29-2A1F6F20250C}" type="parTrans" cxnId="{56FF2EA9-F567-4E65-9B23-FC653BEC972F}">
      <dgm:prSet/>
      <dgm:spPr/>
      <dgm:t>
        <a:bodyPr/>
        <a:lstStyle/>
        <a:p>
          <a:endParaRPr lang="en-US"/>
        </a:p>
      </dgm:t>
    </dgm:pt>
    <dgm:pt modelId="{82F24CC3-CD6E-4143-89FD-CFB89FE2C003}" type="sibTrans" cxnId="{56FF2EA9-F567-4E65-9B23-FC653BEC972F}">
      <dgm:prSet/>
      <dgm:spPr/>
      <dgm:t>
        <a:bodyPr/>
        <a:lstStyle/>
        <a:p>
          <a:endParaRPr lang="en-US"/>
        </a:p>
      </dgm:t>
    </dgm:pt>
    <dgm:pt modelId="{328D6809-6C70-4C5D-98E8-EBC2A503A6E2}">
      <dgm:prSet phldrT="[Text]"/>
      <dgm:spPr>
        <a:xfrm>
          <a:off x="447" y="2557718"/>
          <a:ext cx="1063793" cy="1216756"/>
        </a:xfrm>
        <a:solidFill>
          <a:srgbClr val="4BACC6">
            <a:hueOff val="-6622584"/>
            <a:satOff val="26541"/>
            <a:lumOff val="5752"/>
            <a:alphaOff val="0"/>
          </a:srgbClr>
        </a:solidFill>
        <a:ln>
          <a:noFill/>
        </a:ln>
        <a:effectLst>
          <a:outerShdw blurRad="40000" dist="23000" dir="5400000" rotWithShape="0">
            <a:srgbClr val="000000">
              <a:alpha val="35000"/>
            </a:srgbClr>
          </a:outerShdw>
        </a:effectLst>
        <a:sp3d prstMaterial="plastic">
          <a:bevelT w="50800" h="50800"/>
          <a:bevelB w="50800" h="50800"/>
        </a:sp3d>
      </dgm:spPr>
      <dgm:t>
        <a:bodyPr/>
        <a:lstStyle/>
        <a:p>
          <a:r>
            <a:rPr lang="en-US" smtClean="0">
              <a:solidFill>
                <a:sysClr val="window" lastClr="FFFFFF"/>
              </a:solidFill>
              <a:latin typeface="Calibri"/>
              <a:ea typeface="+mn-ea"/>
              <a:cs typeface="+mn-cs"/>
            </a:rPr>
            <a:t>3</a:t>
          </a:r>
          <a:endParaRPr lang="en-US">
            <a:solidFill>
              <a:sysClr val="window" lastClr="FFFFFF"/>
            </a:solidFill>
            <a:latin typeface="Calibri"/>
            <a:ea typeface="+mn-ea"/>
            <a:cs typeface="+mn-cs"/>
          </a:endParaRPr>
        </a:p>
      </dgm:t>
    </dgm:pt>
    <dgm:pt modelId="{0D9B4258-A33F-4837-819C-C24B607B3561}" type="parTrans" cxnId="{2FBF5F8B-04F1-49DE-ACE2-6A0F167571C3}">
      <dgm:prSet/>
      <dgm:spPr/>
      <dgm:t>
        <a:bodyPr/>
        <a:lstStyle/>
        <a:p>
          <a:endParaRPr lang="en-US"/>
        </a:p>
      </dgm:t>
    </dgm:pt>
    <dgm:pt modelId="{F9C16F60-A262-42D0-BDC2-D90160D06068}" type="sibTrans" cxnId="{2FBF5F8B-04F1-49DE-ACE2-6A0F167571C3}">
      <dgm:prSet/>
      <dgm:spPr/>
      <dgm:t>
        <a:bodyPr/>
        <a:lstStyle/>
        <a:p>
          <a:endParaRPr lang="en-US"/>
        </a:p>
      </dgm:t>
    </dgm:pt>
    <dgm:pt modelId="{031A2944-6B74-4E2F-9ADB-D69D525A7E4C}">
      <dgm:prSet phldrT="[Text]" custT="1"/>
      <dgm:spPr>
        <a:xfrm rot="5400000">
          <a:off x="4236194" y="-492558"/>
          <a:ext cx="973405" cy="7317311"/>
        </a:xfrm>
        <a:solidFill>
          <a:srgbClr val="4BACC6">
            <a:tint val="40000"/>
            <a:alpha val="90000"/>
            <a:hueOff val="-7160321"/>
            <a:satOff val="32169"/>
            <a:lumOff val="2211"/>
            <a:alphaOff val="0"/>
          </a:srgbClr>
        </a:solidFill>
        <a:ln>
          <a:noFill/>
        </a:ln>
        <a:effectLst>
          <a:outerShdw blurRad="40000" dist="23000" dir="5400000" rotWithShape="0">
            <a:srgbClr val="000000">
              <a:alpha val="35000"/>
            </a:srgbClr>
          </a:outerShdw>
        </a:effectLst>
        <a:sp3d prstMaterial="plastic">
          <a:bevelT w="25400" h="25400"/>
          <a:bevelB w="25400" h="25400"/>
        </a:sp3d>
      </dgm:spPr>
      <dgm:t>
        <a:bodyPr/>
        <a:lstStyle/>
        <a:p>
          <a:r>
            <a:rPr lang="en-US" sz="2800" dirty="0" err="1" smtClean="0"/>
            <a:t>Công</a:t>
          </a:r>
          <a:r>
            <a:rPr lang="en-US" sz="2800" dirty="0" smtClean="0"/>
            <a:t> </a:t>
          </a:r>
          <a:r>
            <a:rPr lang="en-US" sz="2800" dirty="0" err="1" smtClean="0"/>
            <a:t>cụ</a:t>
          </a:r>
          <a:r>
            <a:rPr lang="en-US" sz="2800" dirty="0" smtClean="0"/>
            <a:t> </a:t>
          </a:r>
          <a:r>
            <a:rPr lang="en-US" sz="2800" dirty="0" err="1" smtClean="0"/>
            <a:t>cần</a:t>
          </a:r>
          <a:r>
            <a:rPr lang="en-US" sz="2800" dirty="0" smtClean="0"/>
            <a:t> </a:t>
          </a:r>
          <a:r>
            <a:rPr lang="en-US" sz="2800" dirty="0" err="1" smtClean="0"/>
            <a:t>khai</a:t>
          </a:r>
          <a:r>
            <a:rPr lang="en-US" sz="2800" dirty="0" smtClean="0"/>
            <a:t> </a:t>
          </a:r>
          <a:r>
            <a:rPr lang="en-US" sz="2800" dirty="0" err="1" smtClean="0"/>
            <a:t>thác</a:t>
          </a:r>
          <a:r>
            <a:rPr lang="en-US" sz="2800" dirty="0" smtClean="0"/>
            <a:t> </a:t>
          </a:r>
          <a:r>
            <a:rPr lang="en-US" sz="2800" dirty="0" err="1" smtClean="0"/>
            <a:t>triệt</a:t>
          </a:r>
          <a:r>
            <a:rPr lang="en-US" sz="2800" dirty="0" smtClean="0"/>
            <a:t> </a:t>
          </a:r>
          <a:r>
            <a:rPr lang="en-US" sz="2800" dirty="0" err="1" smtClean="0"/>
            <a:t>để</a:t>
          </a:r>
          <a:r>
            <a:rPr lang="en-US" sz="2800" dirty="0" smtClean="0"/>
            <a:t> </a:t>
          </a:r>
          <a:r>
            <a:rPr lang="en-US" sz="2800" dirty="0" err="1" smtClean="0"/>
            <a:t>là</a:t>
          </a:r>
          <a:r>
            <a:rPr lang="en-US" sz="2800" dirty="0" smtClean="0"/>
            <a:t> </a:t>
          </a:r>
          <a:r>
            <a:rPr lang="en-US" sz="2800" b="1" i="1" dirty="0" err="1" smtClean="0">
              <a:solidFill>
                <a:srgbClr val="FF0000"/>
              </a:solidFill>
            </a:rPr>
            <a:t>c</a:t>
          </a:r>
          <a:r>
            <a:rPr lang="en-US" sz="2800" b="1" i="1" dirty="0" err="1" smtClean="0"/>
            <a:t>ông</a:t>
          </a:r>
          <a:r>
            <a:rPr lang="en-US" sz="2800" b="1" i="1" dirty="0" smtClean="0"/>
            <a:t> </a:t>
          </a:r>
          <a:r>
            <a:rPr lang="en-US" sz="2800" b="1" i="1" dirty="0" err="1" smtClean="0"/>
            <a:t>nghệ</a:t>
          </a:r>
          <a:r>
            <a:rPr lang="en-US" sz="2800" b="1" i="1" dirty="0" smtClean="0"/>
            <a:t> </a:t>
          </a:r>
          <a:r>
            <a:rPr lang="en-US" sz="2800" b="1" i="1" dirty="0" err="1" smtClean="0"/>
            <a:t>thông</a:t>
          </a:r>
          <a:r>
            <a:rPr lang="en-US" sz="2800" b="1" i="1" dirty="0" smtClean="0"/>
            <a:t> tin </a:t>
          </a:r>
          <a:r>
            <a:rPr lang="en-US" sz="2800" b="1" i="1" dirty="0" err="1" smtClean="0"/>
            <a:t>và</a:t>
          </a:r>
          <a:r>
            <a:rPr lang="en-US" sz="2800" b="1" i="1" dirty="0" smtClean="0"/>
            <a:t> </a:t>
          </a:r>
          <a:r>
            <a:rPr lang="en-US" sz="2800" b="1" i="1" dirty="0" err="1" smtClean="0"/>
            <a:t>đa</a:t>
          </a:r>
          <a:r>
            <a:rPr lang="en-US" sz="2800" b="1" i="1" dirty="0" smtClean="0"/>
            <a:t> </a:t>
          </a:r>
          <a:r>
            <a:rPr lang="en-US" sz="2800" b="1" i="1" dirty="0" err="1" smtClean="0"/>
            <a:t>phương</a:t>
          </a:r>
          <a:r>
            <a:rPr lang="en-US" sz="2800" b="1" i="1" dirty="0" smtClean="0"/>
            <a:t> </a:t>
          </a:r>
          <a:r>
            <a:rPr lang="en-US" sz="2800" b="1" i="1" dirty="0" err="1" smtClean="0"/>
            <a:t>tiện</a:t>
          </a:r>
          <a:endParaRPr lang="en-US" sz="2800" dirty="0">
            <a:solidFill>
              <a:sysClr val="windowText" lastClr="000000">
                <a:hueOff val="0"/>
                <a:satOff val="0"/>
                <a:lumOff val="0"/>
                <a:alphaOff val="0"/>
              </a:sysClr>
            </a:solidFill>
            <a:latin typeface="Times New Roman" pitchFamily="18" charset="0"/>
            <a:ea typeface="+mn-ea"/>
            <a:cs typeface="Times New Roman" pitchFamily="18" charset="0"/>
          </a:endParaRPr>
        </a:p>
      </dgm:t>
    </dgm:pt>
    <dgm:pt modelId="{9BB11467-9C9E-4B2B-94D7-0CA6D174A49A}" type="parTrans" cxnId="{52E6E8D6-6309-461B-88A2-A9407D81D9D0}">
      <dgm:prSet/>
      <dgm:spPr/>
      <dgm:t>
        <a:bodyPr/>
        <a:lstStyle/>
        <a:p>
          <a:endParaRPr lang="en-US"/>
        </a:p>
      </dgm:t>
    </dgm:pt>
    <dgm:pt modelId="{CE3881B7-35D0-4F13-8BE0-DFDFB81C9A70}" type="sibTrans" cxnId="{52E6E8D6-6309-461B-88A2-A9407D81D9D0}">
      <dgm:prSet/>
      <dgm:spPr/>
      <dgm:t>
        <a:bodyPr/>
        <a:lstStyle/>
        <a:p>
          <a:endParaRPr lang="en-US"/>
        </a:p>
      </dgm:t>
    </dgm:pt>
    <dgm:pt modelId="{17622637-D671-494B-B153-3FEB1991299F}" type="pres">
      <dgm:prSet presAssocID="{BC3D5C99-E32A-4E25-A329-57DC177C6B84}" presName="Name0" presStyleCnt="0">
        <dgm:presLayoutVars>
          <dgm:dir/>
          <dgm:animLvl val="lvl"/>
          <dgm:resizeHandles val="exact"/>
        </dgm:presLayoutVars>
      </dgm:prSet>
      <dgm:spPr/>
      <dgm:t>
        <a:bodyPr/>
        <a:lstStyle/>
        <a:p>
          <a:endParaRPr lang="en-US"/>
        </a:p>
      </dgm:t>
    </dgm:pt>
    <dgm:pt modelId="{3CD88E0C-D4BD-414E-869B-6347CB9CAC56}" type="pres">
      <dgm:prSet presAssocID="{5ABE4FE2-7032-4633-8148-6B6E15DD141F}" presName="linNode" presStyleCnt="0"/>
      <dgm:spPr/>
      <dgm:t>
        <a:bodyPr/>
        <a:lstStyle/>
        <a:p>
          <a:endParaRPr lang="en-US"/>
        </a:p>
      </dgm:t>
    </dgm:pt>
    <dgm:pt modelId="{60052D08-E10B-4FB5-BB37-925D26898237}" type="pres">
      <dgm:prSet presAssocID="{5ABE4FE2-7032-4633-8148-6B6E15DD141F}" presName="parentText" presStyleLbl="node1" presStyleIdx="0" presStyleCnt="3">
        <dgm:presLayoutVars>
          <dgm:chMax val="1"/>
          <dgm:bulletEnabled val="1"/>
        </dgm:presLayoutVars>
      </dgm:prSet>
      <dgm:spPr>
        <a:prstGeom prst="roundRect">
          <a:avLst/>
        </a:prstGeom>
      </dgm:spPr>
      <dgm:t>
        <a:bodyPr/>
        <a:lstStyle/>
        <a:p>
          <a:endParaRPr lang="en-US"/>
        </a:p>
      </dgm:t>
    </dgm:pt>
    <dgm:pt modelId="{ADD8B2E1-B5A1-4633-B92F-BDC218D0D7EC}" type="pres">
      <dgm:prSet presAssocID="{5ABE4FE2-7032-4633-8148-6B6E15DD141F}" presName="descendantText" presStyleLbl="alignAccFollowNode1" presStyleIdx="0" presStyleCnt="3" custScaleX="386916">
        <dgm:presLayoutVars>
          <dgm:bulletEnabled val="1"/>
        </dgm:presLayoutVars>
      </dgm:prSet>
      <dgm:spPr>
        <a:prstGeom prst="round2SameRect">
          <a:avLst/>
        </a:prstGeom>
      </dgm:spPr>
      <dgm:t>
        <a:bodyPr/>
        <a:lstStyle/>
        <a:p>
          <a:endParaRPr lang="en-US"/>
        </a:p>
      </dgm:t>
    </dgm:pt>
    <dgm:pt modelId="{1CD9D5CC-839D-4734-A2DA-8FFF7A0FF4B6}" type="pres">
      <dgm:prSet presAssocID="{4653E9A8-F00C-4744-974D-FBD8D41427EF}" presName="sp" presStyleCnt="0"/>
      <dgm:spPr/>
      <dgm:t>
        <a:bodyPr/>
        <a:lstStyle/>
        <a:p>
          <a:endParaRPr lang="en-US"/>
        </a:p>
      </dgm:t>
    </dgm:pt>
    <dgm:pt modelId="{3008D5E1-CFB7-4B22-8577-B57CA0545625}" type="pres">
      <dgm:prSet presAssocID="{527ACBA8-6316-4E4B-822E-7ABE3ED7DFAB}" presName="linNode" presStyleCnt="0"/>
      <dgm:spPr/>
      <dgm:t>
        <a:bodyPr/>
        <a:lstStyle/>
        <a:p>
          <a:endParaRPr lang="en-US"/>
        </a:p>
      </dgm:t>
    </dgm:pt>
    <dgm:pt modelId="{74A34AC9-3CA5-485E-8CB2-AB26DFA129DC}" type="pres">
      <dgm:prSet presAssocID="{527ACBA8-6316-4E4B-822E-7ABE3ED7DFAB}" presName="parentText" presStyleLbl="node1" presStyleIdx="1" presStyleCnt="3">
        <dgm:presLayoutVars>
          <dgm:chMax val="1"/>
          <dgm:bulletEnabled val="1"/>
        </dgm:presLayoutVars>
      </dgm:prSet>
      <dgm:spPr>
        <a:prstGeom prst="roundRect">
          <a:avLst/>
        </a:prstGeom>
      </dgm:spPr>
      <dgm:t>
        <a:bodyPr/>
        <a:lstStyle/>
        <a:p>
          <a:endParaRPr lang="en-US"/>
        </a:p>
      </dgm:t>
    </dgm:pt>
    <dgm:pt modelId="{56B83144-2954-487E-BF20-F7AD34F3C9D8}" type="pres">
      <dgm:prSet presAssocID="{527ACBA8-6316-4E4B-822E-7ABE3ED7DFAB}" presName="descendantText" presStyleLbl="alignAccFollowNode1" presStyleIdx="1" presStyleCnt="3" custScaleX="386916">
        <dgm:presLayoutVars>
          <dgm:bulletEnabled val="1"/>
        </dgm:presLayoutVars>
      </dgm:prSet>
      <dgm:spPr>
        <a:prstGeom prst="round2SameRect">
          <a:avLst/>
        </a:prstGeom>
      </dgm:spPr>
      <dgm:t>
        <a:bodyPr/>
        <a:lstStyle/>
        <a:p>
          <a:endParaRPr lang="en-US"/>
        </a:p>
      </dgm:t>
    </dgm:pt>
    <dgm:pt modelId="{78AD33DE-2FC7-4A92-988B-0A919344EB38}" type="pres">
      <dgm:prSet presAssocID="{142AAB48-3D00-4B1E-8034-A04C409FB5A1}" presName="sp" presStyleCnt="0"/>
      <dgm:spPr/>
      <dgm:t>
        <a:bodyPr/>
        <a:lstStyle/>
        <a:p>
          <a:endParaRPr lang="en-US"/>
        </a:p>
      </dgm:t>
    </dgm:pt>
    <dgm:pt modelId="{C2E0C628-B931-494C-BC6B-40417EF1B208}" type="pres">
      <dgm:prSet presAssocID="{328D6809-6C70-4C5D-98E8-EBC2A503A6E2}" presName="linNode" presStyleCnt="0"/>
      <dgm:spPr/>
      <dgm:t>
        <a:bodyPr/>
        <a:lstStyle/>
        <a:p>
          <a:endParaRPr lang="en-US"/>
        </a:p>
      </dgm:t>
    </dgm:pt>
    <dgm:pt modelId="{AD55E91A-0B56-4EC5-A3D0-A8D98FBE6655}" type="pres">
      <dgm:prSet presAssocID="{328D6809-6C70-4C5D-98E8-EBC2A503A6E2}" presName="parentText" presStyleLbl="node1" presStyleIdx="2" presStyleCnt="3">
        <dgm:presLayoutVars>
          <dgm:chMax val="1"/>
          <dgm:bulletEnabled val="1"/>
        </dgm:presLayoutVars>
      </dgm:prSet>
      <dgm:spPr>
        <a:prstGeom prst="roundRect">
          <a:avLst/>
        </a:prstGeom>
      </dgm:spPr>
      <dgm:t>
        <a:bodyPr/>
        <a:lstStyle/>
        <a:p>
          <a:endParaRPr lang="en-US"/>
        </a:p>
      </dgm:t>
    </dgm:pt>
    <dgm:pt modelId="{85E6AD1A-CF55-4DF1-8E5B-6C0460EA81AC}" type="pres">
      <dgm:prSet presAssocID="{328D6809-6C70-4C5D-98E8-EBC2A503A6E2}" presName="descendantText" presStyleLbl="alignAccFollowNode1" presStyleIdx="2" presStyleCnt="3" custScaleX="386916">
        <dgm:presLayoutVars>
          <dgm:bulletEnabled val="1"/>
        </dgm:presLayoutVars>
      </dgm:prSet>
      <dgm:spPr>
        <a:prstGeom prst="round2SameRect">
          <a:avLst/>
        </a:prstGeom>
      </dgm:spPr>
      <dgm:t>
        <a:bodyPr/>
        <a:lstStyle/>
        <a:p>
          <a:endParaRPr lang="en-US"/>
        </a:p>
      </dgm:t>
    </dgm:pt>
  </dgm:ptLst>
  <dgm:cxnLst>
    <dgm:cxn modelId="{EC5F983A-8B06-43AD-831F-A8D45BAADF44}" srcId="{5ABE4FE2-7032-4633-8148-6B6E15DD141F}" destId="{F6AE74BA-34C7-4F2E-972C-DB726BD6BC33}" srcOrd="0" destOrd="0" parTransId="{3C5B7D95-6177-4A9A-BC24-153D09CF1704}" sibTransId="{F3AAA938-CEEE-48FA-9DDC-670C29C0CD49}"/>
    <dgm:cxn modelId="{855E60A0-22D6-4E6D-B31E-3764B753678E}" srcId="{BC3D5C99-E32A-4E25-A329-57DC177C6B84}" destId="{527ACBA8-6316-4E4B-822E-7ABE3ED7DFAB}" srcOrd="1" destOrd="0" parTransId="{AEF57028-C9D2-49D1-883F-41E70C66EFCF}" sibTransId="{142AAB48-3D00-4B1E-8034-A04C409FB5A1}"/>
    <dgm:cxn modelId="{52E6E8D6-6309-461B-88A2-A9407D81D9D0}" srcId="{328D6809-6C70-4C5D-98E8-EBC2A503A6E2}" destId="{031A2944-6B74-4E2F-9ADB-D69D525A7E4C}" srcOrd="0" destOrd="0" parTransId="{9BB11467-9C9E-4B2B-94D7-0CA6D174A49A}" sibTransId="{CE3881B7-35D0-4F13-8BE0-DFDFB81C9A70}"/>
    <dgm:cxn modelId="{C929684F-1FC9-4BE1-A6EA-4DBF0683F1DD}" type="presOf" srcId="{031A2944-6B74-4E2F-9ADB-D69D525A7E4C}" destId="{85E6AD1A-CF55-4DF1-8E5B-6C0460EA81AC}" srcOrd="0" destOrd="0" presId="urn:microsoft.com/office/officeart/2005/8/layout/vList5"/>
    <dgm:cxn modelId="{A68232C6-6E91-41B4-9E6F-827BB8270DE9}" type="presOf" srcId="{BC3D5C99-E32A-4E25-A329-57DC177C6B84}" destId="{17622637-D671-494B-B153-3FEB1991299F}" srcOrd="0" destOrd="0" presId="urn:microsoft.com/office/officeart/2005/8/layout/vList5"/>
    <dgm:cxn modelId="{56FF2EA9-F567-4E65-9B23-FC653BEC972F}" srcId="{527ACBA8-6316-4E4B-822E-7ABE3ED7DFAB}" destId="{3901623A-01D4-40B9-8C9F-7725F6787E0F}" srcOrd="0" destOrd="0" parTransId="{2E494A1A-314C-4A71-AE29-2A1F6F20250C}" sibTransId="{82F24CC3-CD6E-4143-89FD-CFB89FE2C003}"/>
    <dgm:cxn modelId="{A925BBBA-7C8C-48A9-916F-019C8E5EDACC}" type="presOf" srcId="{5ABE4FE2-7032-4633-8148-6B6E15DD141F}" destId="{60052D08-E10B-4FB5-BB37-925D26898237}" srcOrd="0" destOrd="0" presId="urn:microsoft.com/office/officeart/2005/8/layout/vList5"/>
    <dgm:cxn modelId="{0C7C191B-D745-4A99-8A74-06F24597F29F}" srcId="{BC3D5C99-E32A-4E25-A329-57DC177C6B84}" destId="{5ABE4FE2-7032-4633-8148-6B6E15DD141F}" srcOrd="0" destOrd="0" parTransId="{84AB1D89-D1A8-42C5-A4A1-1AB31132665F}" sibTransId="{4653E9A8-F00C-4744-974D-FBD8D41427EF}"/>
    <dgm:cxn modelId="{2FBF5F8B-04F1-49DE-ACE2-6A0F167571C3}" srcId="{BC3D5C99-E32A-4E25-A329-57DC177C6B84}" destId="{328D6809-6C70-4C5D-98E8-EBC2A503A6E2}" srcOrd="2" destOrd="0" parTransId="{0D9B4258-A33F-4837-819C-C24B607B3561}" sibTransId="{F9C16F60-A262-42D0-BDC2-D90160D06068}"/>
    <dgm:cxn modelId="{FA380D78-4963-4C11-A263-A64380577C51}" type="presOf" srcId="{F6AE74BA-34C7-4F2E-972C-DB726BD6BC33}" destId="{ADD8B2E1-B5A1-4633-B92F-BDC218D0D7EC}" srcOrd="0" destOrd="0" presId="urn:microsoft.com/office/officeart/2005/8/layout/vList5"/>
    <dgm:cxn modelId="{476FC601-0CC6-402D-B44C-9CC7DCFB1EAB}" type="presOf" srcId="{527ACBA8-6316-4E4B-822E-7ABE3ED7DFAB}" destId="{74A34AC9-3CA5-485E-8CB2-AB26DFA129DC}" srcOrd="0" destOrd="0" presId="urn:microsoft.com/office/officeart/2005/8/layout/vList5"/>
    <dgm:cxn modelId="{909163A5-561F-4001-B122-5D638C82C3BA}" type="presOf" srcId="{3901623A-01D4-40B9-8C9F-7725F6787E0F}" destId="{56B83144-2954-487E-BF20-F7AD34F3C9D8}" srcOrd="0" destOrd="0" presId="urn:microsoft.com/office/officeart/2005/8/layout/vList5"/>
    <dgm:cxn modelId="{100FC2C4-CF85-4F94-A451-A69C898B6E4E}" type="presOf" srcId="{328D6809-6C70-4C5D-98E8-EBC2A503A6E2}" destId="{AD55E91A-0B56-4EC5-A3D0-A8D98FBE6655}" srcOrd="0" destOrd="0" presId="urn:microsoft.com/office/officeart/2005/8/layout/vList5"/>
    <dgm:cxn modelId="{40F22874-6DFE-4BF8-9131-D5E777EE0605}" type="presParOf" srcId="{17622637-D671-494B-B153-3FEB1991299F}" destId="{3CD88E0C-D4BD-414E-869B-6347CB9CAC56}" srcOrd="0" destOrd="0" presId="urn:microsoft.com/office/officeart/2005/8/layout/vList5"/>
    <dgm:cxn modelId="{5528005F-F8F2-4742-9386-3503DE5D4B53}" type="presParOf" srcId="{3CD88E0C-D4BD-414E-869B-6347CB9CAC56}" destId="{60052D08-E10B-4FB5-BB37-925D26898237}" srcOrd="0" destOrd="0" presId="urn:microsoft.com/office/officeart/2005/8/layout/vList5"/>
    <dgm:cxn modelId="{77198951-DF1B-42D9-932D-7EF76AAD4460}" type="presParOf" srcId="{3CD88E0C-D4BD-414E-869B-6347CB9CAC56}" destId="{ADD8B2E1-B5A1-4633-B92F-BDC218D0D7EC}" srcOrd="1" destOrd="0" presId="urn:microsoft.com/office/officeart/2005/8/layout/vList5"/>
    <dgm:cxn modelId="{A22D0026-701E-4C21-A2A2-EC4F6221042F}" type="presParOf" srcId="{17622637-D671-494B-B153-3FEB1991299F}" destId="{1CD9D5CC-839D-4734-A2DA-8FFF7A0FF4B6}" srcOrd="1" destOrd="0" presId="urn:microsoft.com/office/officeart/2005/8/layout/vList5"/>
    <dgm:cxn modelId="{E52343AA-7920-45B5-8F69-4BE84890F135}" type="presParOf" srcId="{17622637-D671-494B-B153-3FEB1991299F}" destId="{3008D5E1-CFB7-4B22-8577-B57CA0545625}" srcOrd="2" destOrd="0" presId="urn:microsoft.com/office/officeart/2005/8/layout/vList5"/>
    <dgm:cxn modelId="{D0D65CF6-7F27-4E18-A883-476EF2A2AA73}" type="presParOf" srcId="{3008D5E1-CFB7-4B22-8577-B57CA0545625}" destId="{74A34AC9-3CA5-485E-8CB2-AB26DFA129DC}" srcOrd="0" destOrd="0" presId="urn:microsoft.com/office/officeart/2005/8/layout/vList5"/>
    <dgm:cxn modelId="{7D437832-DBB2-454E-981E-AC4585D9606A}" type="presParOf" srcId="{3008D5E1-CFB7-4B22-8577-B57CA0545625}" destId="{56B83144-2954-487E-BF20-F7AD34F3C9D8}" srcOrd="1" destOrd="0" presId="urn:microsoft.com/office/officeart/2005/8/layout/vList5"/>
    <dgm:cxn modelId="{1C63B758-C47D-44C1-A7C9-387258295890}" type="presParOf" srcId="{17622637-D671-494B-B153-3FEB1991299F}" destId="{78AD33DE-2FC7-4A92-988B-0A919344EB38}" srcOrd="3" destOrd="0" presId="urn:microsoft.com/office/officeart/2005/8/layout/vList5"/>
    <dgm:cxn modelId="{AF38424C-2B65-4B07-A16A-D4BC8A632D22}" type="presParOf" srcId="{17622637-D671-494B-B153-3FEB1991299F}" destId="{C2E0C628-B931-494C-BC6B-40417EF1B208}" srcOrd="4" destOrd="0" presId="urn:microsoft.com/office/officeart/2005/8/layout/vList5"/>
    <dgm:cxn modelId="{83A61EA9-56AD-46BE-B16E-467133A91820}" type="presParOf" srcId="{C2E0C628-B931-494C-BC6B-40417EF1B208}" destId="{AD55E91A-0B56-4EC5-A3D0-A8D98FBE6655}" srcOrd="0" destOrd="0" presId="urn:microsoft.com/office/officeart/2005/8/layout/vList5"/>
    <dgm:cxn modelId="{10F63992-58E3-41DB-A8BA-0ED3C8C7EE97}" type="presParOf" srcId="{C2E0C628-B931-494C-BC6B-40417EF1B208}" destId="{85E6AD1A-CF55-4DF1-8E5B-6C0460EA81A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8E279-CE57-4C59-A16C-5A6C36EF3287}">
      <dsp:nvSpPr>
        <dsp:cNvPr id="0" name=""/>
        <dsp:cNvSpPr/>
      </dsp:nvSpPr>
      <dsp:spPr>
        <a:xfrm>
          <a:off x="0" y="0"/>
          <a:ext cx="8763000" cy="1694665"/>
        </a:xfrm>
        <a:prstGeom prst="roundRect">
          <a:avLst>
            <a:gd name="adj" fmla="val 10000"/>
          </a:avLst>
        </a:prstGeom>
        <a:solidFill>
          <a:srgbClr val="CC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en-US" sz="4000" b="1" kern="1200" smtClean="0">
              <a:solidFill>
                <a:schemeClr val="accent2">
                  <a:lumMod val="50000"/>
                </a:schemeClr>
              </a:solidFill>
            </a:rPr>
            <a:t>DẠY HỌC THEO ĐỊNH HƯỚNG PHÁT TRIỂN NL CỦA HS.</a:t>
          </a:r>
          <a:endParaRPr lang="en-US" sz="4000" b="1" kern="1200" dirty="0">
            <a:solidFill>
              <a:schemeClr val="accent2">
                <a:lumMod val="50000"/>
              </a:schemeClr>
            </a:solidFill>
          </a:endParaRPr>
        </a:p>
      </dsp:txBody>
      <dsp:txXfrm>
        <a:off x="1921339" y="0"/>
        <a:ext cx="6841660" cy="1694665"/>
      </dsp:txXfrm>
    </dsp:sp>
    <dsp:sp modelId="{27EE412C-2E88-459C-8895-B70FE2DE912B}">
      <dsp:nvSpPr>
        <dsp:cNvPr id="0" name=""/>
        <dsp:cNvSpPr/>
      </dsp:nvSpPr>
      <dsp:spPr>
        <a:xfrm>
          <a:off x="168739" y="172375"/>
          <a:ext cx="1752600" cy="134991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F3EC9-170E-475D-97FC-6395DB2555AC}">
      <dsp:nvSpPr>
        <dsp:cNvPr id="0" name=""/>
        <dsp:cNvSpPr/>
      </dsp:nvSpPr>
      <dsp:spPr>
        <a:xfrm>
          <a:off x="0" y="1863404"/>
          <a:ext cx="8763000" cy="194257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en-US" sz="4000" b="1" kern="1200" smtClean="0">
              <a:solidFill>
                <a:schemeClr val="accent2">
                  <a:lumMod val="50000"/>
                </a:schemeClr>
              </a:solidFill>
            </a:rPr>
            <a:t>VẬN DỤNG PP BTNB TRONG DH VẬT LÍ. </a:t>
          </a:r>
          <a:endParaRPr lang="en-US" sz="4000" b="1" kern="1200" dirty="0">
            <a:solidFill>
              <a:schemeClr val="accent2">
                <a:lumMod val="50000"/>
              </a:schemeClr>
            </a:solidFill>
          </a:endParaRPr>
        </a:p>
      </dsp:txBody>
      <dsp:txXfrm>
        <a:off x="1921339" y="1863404"/>
        <a:ext cx="6841660" cy="1942577"/>
      </dsp:txXfrm>
    </dsp:sp>
    <dsp:sp modelId="{A06F3B81-2150-4FB7-9926-46036A032D3F}">
      <dsp:nvSpPr>
        <dsp:cNvPr id="0" name=""/>
        <dsp:cNvSpPr/>
      </dsp:nvSpPr>
      <dsp:spPr>
        <a:xfrm>
          <a:off x="168739" y="2111834"/>
          <a:ext cx="1752600" cy="1445717"/>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732" t="-67000" r="732" b="-6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C2CD1-3EFA-4861-8332-9A4557F4A5A9}">
      <dsp:nvSpPr>
        <dsp:cNvPr id="0" name=""/>
        <dsp:cNvSpPr/>
      </dsp:nvSpPr>
      <dsp:spPr>
        <a:xfrm>
          <a:off x="375855" y="0"/>
          <a:ext cx="4259696" cy="2694516"/>
        </a:xfrm>
        <a:prstGeom prst="rightArrow">
          <a:avLst/>
        </a:prstGeom>
        <a:solidFill>
          <a:srgbClr val="4BACC6">
            <a:tint val="40000"/>
            <a:hueOff val="0"/>
            <a:satOff val="0"/>
            <a:lumOff val="0"/>
            <a:alphaOff val="0"/>
          </a:srgb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106F1D2-EA00-4290-A356-BD7359280C35}">
      <dsp:nvSpPr>
        <dsp:cNvPr id="0" name=""/>
        <dsp:cNvSpPr/>
      </dsp:nvSpPr>
      <dsp:spPr>
        <a:xfrm>
          <a:off x="0" y="808354"/>
          <a:ext cx="4024787" cy="1077806"/>
        </a:xfrm>
        <a:prstGeom prst="roundRect">
          <a:avLst/>
        </a:prstGeom>
        <a:solidFill>
          <a:srgbClr val="4BACC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a-DK" sz="2800" kern="1200" smtClean="0">
              <a:latin typeface="Times New Roman" panose="02020603050405020304" pitchFamily="18" charset="0"/>
              <a:ea typeface="Calibri" panose="020F0502020204030204" pitchFamily="34" charset="0"/>
            </a:rPr>
            <a:t>Cuộc thi - Đánh giá HS phổ thông quốc tế (PISA)</a:t>
          </a:r>
          <a:endParaRPr lang="en-US" sz="2800" kern="1200" dirty="0">
            <a:solidFill>
              <a:sysClr val="windowText" lastClr="000000"/>
            </a:solidFill>
            <a:latin typeface="Times New Roman (Headings)"/>
            <a:ea typeface="+mn-ea"/>
            <a:cs typeface="+mn-cs"/>
          </a:endParaRPr>
        </a:p>
      </dsp:txBody>
      <dsp:txXfrm>
        <a:off x="52614" y="860968"/>
        <a:ext cx="3919559" cy="972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C2CD1-3EFA-4861-8332-9A4557F4A5A9}">
      <dsp:nvSpPr>
        <dsp:cNvPr id="0" name=""/>
        <dsp:cNvSpPr/>
      </dsp:nvSpPr>
      <dsp:spPr>
        <a:xfrm>
          <a:off x="751711" y="0"/>
          <a:ext cx="4259696" cy="2694516"/>
        </a:xfrm>
        <a:prstGeom prst="rightArrow">
          <a:avLst/>
        </a:prstGeom>
        <a:solidFill>
          <a:srgbClr val="4BACC6">
            <a:tint val="40000"/>
            <a:hueOff val="0"/>
            <a:satOff val="0"/>
            <a:lumOff val="0"/>
            <a:alphaOff val="0"/>
          </a:srgb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106F1D2-EA00-4290-A356-BD7359280C35}">
      <dsp:nvSpPr>
        <dsp:cNvPr id="0" name=""/>
        <dsp:cNvSpPr/>
      </dsp:nvSpPr>
      <dsp:spPr>
        <a:xfrm>
          <a:off x="0" y="808354"/>
          <a:ext cx="4244036" cy="1077806"/>
        </a:xfrm>
        <a:prstGeom prst="roundRect">
          <a:avLst/>
        </a:prstGeom>
        <a:solidFill>
          <a:srgbClr val="4BACC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a-DK" sz="2800" kern="1200" smtClean="0">
              <a:latin typeface="Times New Roman" panose="02020603050405020304" pitchFamily="18" charset="0"/>
              <a:ea typeface="Calibri" panose="020F0502020204030204" pitchFamily="34" charset="0"/>
            </a:rPr>
            <a:t>Cuộc thi nghiên cứu khoa học kỹ thuật dành cho HS )</a:t>
          </a:r>
          <a:endParaRPr lang="en-US" sz="2800" kern="1200" dirty="0">
            <a:solidFill>
              <a:sysClr val="windowText" lastClr="000000"/>
            </a:solidFill>
            <a:latin typeface="Times New Roman (Headings)"/>
            <a:ea typeface="+mn-ea"/>
            <a:cs typeface="+mn-cs"/>
          </a:endParaRPr>
        </a:p>
      </dsp:txBody>
      <dsp:txXfrm>
        <a:off x="52614" y="860968"/>
        <a:ext cx="4138808" cy="972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4B894-0807-E34D-B0B6-9DDDA30BD5DA}">
      <dsp:nvSpPr>
        <dsp:cNvPr id="0" name=""/>
        <dsp:cNvSpPr/>
      </dsp:nvSpPr>
      <dsp:spPr>
        <a:xfrm>
          <a:off x="4612935" y="3285422"/>
          <a:ext cx="1803680" cy="579135"/>
        </a:xfrm>
        <a:custGeom>
          <a:avLst/>
          <a:gdLst/>
          <a:ahLst/>
          <a:cxnLst/>
          <a:rect l="0" t="0" r="0" b="0"/>
          <a:pathLst>
            <a:path>
              <a:moveTo>
                <a:pt x="0" y="0"/>
              </a:moveTo>
              <a:lnTo>
                <a:pt x="0" y="394664"/>
              </a:lnTo>
              <a:lnTo>
                <a:pt x="1803680" y="394664"/>
              </a:lnTo>
              <a:lnTo>
                <a:pt x="1803680" y="57913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B078EA-8E5A-DF44-8CB8-1C55349DAFC7}">
      <dsp:nvSpPr>
        <dsp:cNvPr id="0" name=""/>
        <dsp:cNvSpPr/>
      </dsp:nvSpPr>
      <dsp:spPr>
        <a:xfrm>
          <a:off x="2958383" y="3285422"/>
          <a:ext cx="1654551" cy="579135"/>
        </a:xfrm>
        <a:custGeom>
          <a:avLst/>
          <a:gdLst/>
          <a:ahLst/>
          <a:cxnLst/>
          <a:rect l="0" t="0" r="0" b="0"/>
          <a:pathLst>
            <a:path>
              <a:moveTo>
                <a:pt x="1654551" y="0"/>
              </a:moveTo>
              <a:lnTo>
                <a:pt x="1654551" y="394664"/>
              </a:lnTo>
              <a:lnTo>
                <a:pt x="0" y="394664"/>
              </a:lnTo>
              <a:lnTo>
                <a:pt x="0" y="579135"/>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656313-99F1-D643-94B5-EBC0AEEE6366}">
      <dsp:nvSpPr>
        <dsp:cNvPr id="0" name=""/>
        <dsp:cNvSpPr/>
      </dsp:nvSpPr>
      <dsp:spPr>
        <a:xfrm>
          <a:off x="2952648" y="1441812"/>
          <a:ext cx="1660286" cy="579135"/>
        </a:xfrm>
        <a:custGeom>
          <a:avLst/>
          <a:gdLst/>
          <a:ahLst/>
          <a:cxnLst/>
          <a:rect l="0" t="0" r="0" b="0"/>
          <a:pathLst>
            <a:path>
              <a:moveTo>
                <a:pt x="0" y="0"/>
              </a:moveTo>
              <a:lnTo>
                <a:pt x="0" y="394664"/>
              </a:lnTo>
              <a:lnTo>
                <a:pt x="1660286" y="394664"/>
              </a:lnTo>
              <a:lnTo>
                <a:pt x="1660286" y="579135"/>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F1170A-30BA-D84E-8538-375F3BEC530C}">
      <dsp:nvSpPr>
        <dsp:cNvPr id="0" name=""/>
        <dsp:cNvSpPr/>
      </dsp:nvSpPr>
      <dsp:spPr>
        <a:xfrm>
          <a:off x="1445064" y="1441812"/>
          <a:ext cx="1507584" cy="579135"/>
        </a:xfrm>
        <a:custGeom>
          <a:avLst/>
          <a:gdLst/>
          <a:ahLst/>
          <a:cxnLst/>
          <a:rect l="0" t="0" r="0" b="0"/>
          <a:pathLst>
            <a:path>
              <a:moveTo>
                <a:pt x="1507584" y="0"/>
              </a:moveTo>
              <a:lnTo>
                <a:pt x="1507584" y="394664"/>
              </a:lnTo>
              <a:lnTo>
                <a:pt x="0" y="394664"/>
              </a:lnTo>
              <a:lnTo>
                <a:pt x="0" y="579135"/>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468017E-A30F-BB4F-AEC8-01A791E990EF}">
      <dsp:nvSpPr>
        <dsp:cNvPr id="0" name=""/>
        <dsp:cNvSpPr/>
      </dsp:nvSpPr>
      <dsp:spPr>
        <a:xfrm>
          <a:off x="806248" y="177338"/>
          <a:ext cx="4292800" cy="126447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60959C-96E5-3641-92A4-4ADBF99431C6}">
      <dsp:nvSpPr>
        <dsp:cNvPr id="0" name=""/>
        <dsp:cNvSpPr/>
      </dsp:nvSpPr>
      <dsp:spPr>
        <a:xfrm>
          <a:off x="1027503" y="387530"/>
          <a:ext cx="4292800" cy="126447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hu-HU" sz="3300" b="1" kern="1200" dirty="0" smtClean="0">
              <a:solidFill>
                <a:srgbClr val="FF0000"/>
              </a:solidFill>
            </a:rPr>
            <a:t>MỤC TIÊU GIÁO DỤC SAU 2015</a:t>
          </a:r>
          <a:endParaRPr lang="hu-HU" sz="3300" b="1" kern="1200" dirty="0">
            <a:solidFill>
              <a:srgbClr val="FF0000"/>
            </a:solidFill>
          </a:endParaRPr>
        </a:p>
      </dsp:txBody>
      <dsp:txXfrm>
        <a:off x="1064538" y="424565"/>
        <a:ext cx="4218730" cy="1190404"/>
      </dsp:txXfrm>
    </dsp:sp>
    <dsp:sp modelId="{2A3463F4-D569-A94A-80B1-6A519FB0E399}">
      <dsp:nvSpPr>
        <dsp:cNvPr id="0" name=""/>
        <dsp:cNvSpPr/>
      </dsp:nvSpPr>
      <dsp:spPr>
        <a:xfrm>
          <a:off x="6032" y="2020948"/>
          <a:ext cx="2878062" cy="126447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567F39-BBFE-AF49-9A63-05C6A2ACE366}">
      <dsp:nvSpPr>
        <dsp:cNvPr id="0" name=""/>
        <dsp:cNvSpPr/>
      </dsp:nvSpPr>
      <dsp:spPr>
        <a:xfrm>
          <a:off x="227288" y="2231140"/>
          <a:ext cx="2878062" cy="126447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PHẨM CHẤT</a:t>
          </a:r>
          <a:endParaRPr lang="en-US" sz="3300" kern="1200" dirty="0"/>
        </a:p>
      </dsp:txBody>
      <dsp:txXfrm>
        <a:off x="264323" y="2268175"/>
        <a:ext cx="2803992" cy="1190404"/>
      </dsp:txXfrm>
    </dsp:sp>
    <dsp:sp modelId="{92CD3FC7-7CD4-9A42-BA81-4B77E81631B3}">
      <dsp:nvSpPr>
        <dsp:cNvPr id="0" name=""/>
        <dsp:cNvSpPr/>
      </dsp:nvSpPr>
      <dsp:spPr>
        <a:xfrm>
          <a:off x="3326606" y="2020948"/>
          <a:ext cx="2572657" cy="126447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283CAE-9F49-A44C-B7A0-BBF5CA7A7C50}">
      <dsp:nvSpPr>
        <dsp:cNvPr id="0" name=""/>
        <dsp:cNvSpPr/>
      </dsp:nvSpPr>
      <dsp:spPr>
        <a:xfrm>
          <a:off x="3547861" y="2231140"/>
          <a:ext cx="2572657" cy="126447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smtClean="0"/>
            <a:t>NĂNG LỰC</a:t>
          </a:r>
          <a:endParaRPr lang="en-US" sz="3300" kern="1200"/>
        </a:p>
      </dsp:txBody>
      <dsp:txXfrm>
        <a:off x="3584896" y="2268175"/>
        <a:ext cx="2498587" cy="1190404"/>
      </dsp:txXfrm>
    </dsp:sp>
    <dsp:sp modelId="{CE53B486-19FA-B340-9743-160AA5734C17}">
      <dsp:nvSpPr>
        <dsp:cNvPr id="0" name=""/>
        <dsp:cNvSpPr/>
      </dsp:nvSpPr>
      <dsp:spPr>
        <a:xfrm>
          <a:off x="1375958" y="3864558"/>
          <a:ext cx="3164849" cy="126447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0817E87-DFAC-394D-AB84-E0B4A9783683}">
      <dsp:nvSpPr>
        <dsp:cNvPr id="0" name=""/>
        <dsp:cNvSpPr/>
      </dsp:nvSpPr>
      <dsp:spPr>
        <a:xfrm>
          <a:off x="1597213" y="4074750"/>
          <a:ext cx="3164849" cy="126447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ro-RO" sz="3300" kern="1200" smtClean="0"/>
            <a:t>Năng lực chung</a:t>
          </a:r>
          <a:endParaRPr lang="ro-RO" sz="3300" kern="1200"/>
        </a:p>
      </dsp:txBody>
      <dsp:txXfrm>
        <a:off x="1634248" y="4111785"/>
        <a:ext cx="3090779" cy="1190404"/>
      </dsp:txXfrm>
    </dsp:sp>
    <dsp:sp modelId="{5C74D6FB-25F6-6545-81B8-8CBCE48022C7}">
      <dsp:nvSpPr>
        <dsp:cNvPr id="0" name=""/>
        <dsp:cNvSpPr/>
      </dsp:nvSpPr>
      <dsp:spPr>
        <a:xfrm>
          <a:off x="4983318" y="3864558"/>
          <a:ext cx="2866592" cy="126447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A8D761-ECA5-844A-9020-6F48126C82E6}">
      <dsp:nvSpPr>
        <dsp:cNvPr id="0" name=""/>
        <dsp:cNvSpPr/>
      </dsp:nvSpPr>
      <dsp:spPr>
        <a:xfrm>
          <a:off x="5204574" y="4074750"/>
          <a:ext cx="2866592" cy="126447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ro-RO" sz="3300" kern="1200" smtClean="0"/>
            <a:t>Năng lực chuyên biệt</a:t>
          </a:r>
          <a:endParaRPr lang="ro-RO" sz="3300" kern="1200"/>
        </a:p>
      </dsp:txBody>
      <dsp:txXfrm>
        <a:off x="5241609" y="4111785"/>
        <a:ext cx="2792522" cy="1190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8B2E1-B5A1-4633-B92F-BDC218D0D7EC}">
      <dsp:nvSpPr>
        <dsp:cNvPr id="0" name=""/>
        <dsp:cNvSpPr/>
      </dsp:nvSpPr>
      <dsp:spPr>
        <a:xfrm rot="5400000">
          <a:off x="4200133" y="-2941507"/>
          <a:ext cx="1303139" cy="7516874"/>
        </a:xfrm>
        <a:prstGeom prst="round2SameRect">
          <a:avLst/>
        </a:prstGeom>
        <a:solidFill>
          <a:srgbClr val="4BACC6">
            <a:tint val="40000"/>
            <a:alpha val="90000"/>
            <a:hueOff val="0"/>
            <a:satOff val="0"/>
            <a:lumOff val="0"/>
            <a:alphaOff val="0"/>
          </a:srgb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Tiêu</a:t>
          </a:r>
          <a:r>
            <a:rPr lang="en-US" sz="2800" kern="1200" dirty="0" smtClean="0"/>
            <a:t> </a:t>
          </a:r>
          <a:r>
            <a:rPr lang="en-US" sz="2800" kern="1200" dirty="0" err="1" smtClean="0"/>
            <a:t>chí</a:t>
          </a:r>
          <a:r>
            <a:rPr lang="en-US" sz="2800" kern="1200" dirty="0" smtClean="0"/>
            <a:t> </a:t>
          </a:r>
          <a:r>
            <a:rPr lang="en-US" sz="2800" kern="1200" dirty="0" err="1" smtClean="0"/>
            <a:t>hàng</a:t>
          </a:r>
          <a:r>
            <a:rPr lang="en-US" sz="2800" kern="1200" dirty="0" smtClean="0"/>
            <a:t> </a:t>
          </a:r>
          <a:r>
            <a:rPr lang="en-US" sz="2800" kern="1200" dirty="0" err="1" smtClean="0"/>
            <a:t>đầu</a:t>
          </a:r>
          <a:r>
            <a:rPr lang="en-US" sz="2800" kern="1200" dirty="0" smtClean="0"/>
            <a:t> </a:t>
          </a:r>
          <a:r>
            <a:rPr lang="en-US" sz="2800" kern="1200" dirty="0" err="1" smtClean="0"/>
            <a:t>của</a:t>
          </a:r>
          <a:r>
            <a:rPr lang="en-US" sz="2800" kern="1200" dirty="0" smtClean="0"/>
            <a:t> </a:t>
          </a:r>
          <a:r>
            <a:rPr lang="en-US" sz="2800" kern="1200" dirty="0" err="1" smtClean="0"/>
            <a:t>việc</a:t>
          </a:r>
          <a:r>
            <a:rPr lang="en-US" sz="2800" kern="1200" dirty="0" smtClean="0"/>
            <a:t> </a:t>
          </a:r>
          <a:r>
            <a:rPr lang="en-US" sz="2800" kern="1200" dirty="0" err="1" smtClean="0"/>
            <a:t>dạy</a:t>
          </a:r>
          <a:r>
            <a:rPr lang="en-US" sz="2800" kern="1200" dirty="0" smtClean="0"/>
            <a:t> </a:t>
          </a:r>
          <a:r>
            <a:rPr lang="en-US" sz="2800" kern="1200" dirty="0" err="1" smtClean="0"/>
            <a:t>và</a:t>
          </a:r>
          <a:r>
            <a:rPr lang="en-US" sz="2800" kern="1200" dirty="0" smtClean="0"/>
            <a:t> </a:t>
          </a:r>
          <a:r>
            <a:rPr lang="en-US" sz="2800" kern="1200" dirty="0" err="1" smtClean="0"/>
            <a:t>học</a:t>
          </a:r>
          <a:r>
            <a:rPr lang="en-US" sz="2800" kern="1200" dirty="0" smtClean="0"/>
            <a:t> </a:t>
          </a:r>
          <a:r>
            <a:rPr lang="en-US" sz="2800" kern="1200" dirty="0" err="1" smtClean="0"/>
            <a:t>là</a:t>
          </a:r>
          <a:r>
            <a:rPr lang="en-US" sz="2800" kern="1200" dirty="0" smtClean="0"/>
            <a:t> </a:t>
          </a:r>
          <a:r>
            <a:rPr lang="en-US" sz="2800" kern="1200" dirty="0" err="1" smtClean="0"/>
            <a:t>dạy</a:t>
          </a:r>
          <a:r>
            <a:rPr lang="en-US" sz="2800" b="1" i="1" kern="1200" dirty="0" smtClean="0"/>
            <a:t> </a:t>
          </a:r>
          <a:r>
            <a:rPr lang="en-US" sz="2800" b="1" i="1" kern="1200" dirty="0" err="1" smtClean="0">
              <a:solidFill>
                <a:srgbClr val="FF0000"/>
              </a:solidFill>
            </a:rPr>
            <a:t>c</a:t>
          </a:r>
          <a:r>
            <a:rPr lang="en-US" sz="2800" b="1" i="1" kern="1200" dirty="0" err="1" smtClean="0"/>
            <a:t>ách</a:t>
          </a:r>
          <a:r>
            <a:rPr lang="en-US" sz="2800" b="1" i="1" kern="1200" dirty="0" smtClean="0"/>
            <a:t> </a:t>
          </a:r>
          <a:r>
            <a:rPr lang="en-US" sz="2800" b="1" i="1" kern="1200" dirty="0" err="1" smtClean="0"/>
            <a:t>học</a:t>
          </a:r>
          <a:endParaRPr lang="en-US" sz="2800" kern="1200" dirty="0">
            <a:solidFill>
              <a:sysClr val="windowText" lastClr="000000">
                <a:hueOff val="0"/>
                <a:satOff val="0"/>
                <a:lumOff val="0"/>
                <a:alphaOff val="0"/>
              </a:sysClr>
            </a:solidFill>
            <a:latin typeface="Times New Roman" pitchFamily="18" charset="0"/>
            <a:ea typeface="+mn-ea"/>
            <a:cs typeface="Times New Roman" pitchFamily="18" charset="0"/>
          </a:endParaRPr>
        </a:p>
      </dsp:txBody>
      <dsp:txXfrm rot="-5400000">
        <a:off x="1093266" y="228974"/>
        <a:ext cx="7453260" cy="1175911"/>
      </dsp:txXfrm>
    </dsp:sp>
    <dsp:sp modelId="{60052D08-E10B-4FB5-BB37-925D26898237}">
      <dsp:nvSpPr>
        <dsp:cNvPr id="0" name=""/>
        <dsp:cNvSpPr/>
      </dsp:nvSpPr>
      <dsp:spPr>
        <a:xfrm>
          <a:off x="459" y="2468"/>
          <a:ext cx="1092806" cy="1628923"/>
        </a:xfrm>
        <a:prstGeom prst="roundRect">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solidFill>
                <a:sysClr val="window" lastClr="FFFFFF"/>
              </a:solidFill>
              <a:latin typeface="Calibri"/>
              <a:ea typeface="+mn-ea"/>
              <a:cs typeface="+mn-cs"/>
            </a:rPr>
            <a:t>1</a:t>
          </a:r>
          <a:endParaRPr lang="en-US" sz="6500" kern="1200" dirty="0">
            <a:solidFill>
              <a:sysClr val="window" lastClr="FFFFFF"/>
            </a:solidFill>
            <a:latin typeface="Calibri"/>
            <a:ea typeface="+mn-ea"/>
            <a:cs typeface="+mn-cs"/>
          </a:endParaRPr>
        </a:p>
      </dsp:txBody>
      <dsp:txXfrm>
        <a:off x="53805" y="55814"/>
        <a:ext cx="986114" cy="1522231"/>
      </dsp:txXfrm>
    </dsp:sp>
    <dsp:sp modelId="{56B83144-2954-487E-BF20-F7AD34F3C9D8}">
      <dsp:nvSpPr>
        <dsp:cNvPr id="0" name=""/>
        <dsp:cNvSpPr/>
      </dsp:nvSpPr>
      <dsp:spPr>
        <a:xfrm rot="5400000">
          <a:off x="4200133" y="-1231137"/>
          <a:ext cx="1303139" cy="7516874"/>
        </a:xfrm>
        <a:prstGeom prst="round2SameRect">
          <a:avLst/>
        </a:prstGeom>
        <a:solidFill>
          <a:srgbClr val="4BACC6">
            <a:tint val="40000"/>
            <a:alpha val="90000"/>
            <a:hueOff val="-3580161"/>
            <a:satOff val="16084"/>
            <a:lumOff val="1106"/>
            <a:alphaOff val="0"/>
          </a:srgb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Phẩm</a:t>
          </a:r>
          <a:r>
            <a:rPr lang="en-US" sz="2800" kern="1200" dirty="0" smtClean="0"/>
            <a:t> </a:t>
          </a:r>
          <a:r>
            <a:rPr lang="en-US" sz="2800" kern="1200" dirty="0" err="1" smtClean="0"/>
            <a:t>chất</a:t>
          </a:r>
          <a:r>
            <a:rPr lang="en-US" sz="2800" kern="1200" dirty="0" smtClean="0"/>
            <a:t> </a:t>
          </a:r>
          <a:r>
            <a:rPr lang="en-US" sz="2800" kern="1200" dirty="0" err="1" smtClean="0"/>
            <a:t>cần</a:t>
          </a:r>
          <a:r>
            <a:rPr lang="en-US" sz="2800" kern="1200" dirty="0" smtClean="0"/>
            <a:t> </a:t>
          </a:r>
          <a:r>
            <a:rPr lang="en-US" sz="2800" kern="1200" dirty="0" err="1" smtClean="0"/>
            <a:t>phát</a:t>
          </a:r>
          <a:r>
            <a:rPr lang="en-US" sz="2800" kern="1200" dirty="0" smtClean="0"/>
            <a:t> </a:t>
          </a:r>
          <a:r>
            <a:rPr lang="en-US" sz="2800" kern="1200" dirty="0" err="1" smtClean="0"/>
            <a:t>huy</a:t>
          </a:r>
          <a:r>
            <a:rPr lang="en-US" sz="2800" kern="1200" dirty="0" smtClean="0"/>
            <a:t> </a:t>
          </a:r>
          <a:r>
            <a:rPr lang="en-US" sz="2800" kern="1200" dirty="0" err="1" smtClean="0"/>
            <a:t>mạnh</a:t>
          </a:r>
          <a:r>
            <a:rPr lang="en-US" sz="2800" kern="1200" dirty="0" smtClean="0"/>
            <a:t> </a:t>
          </a:r>
          <a:r>
            <a:rPr lang="en-US" sz="2800" kern="1200" dirty="0" err="1" smtClean="0"/>
            <a:t>mẽ</a:t>
          </a:r>
          <a:r>
            <a:rPr lang="en-US" sz="2800" kern="1200" dirty="0" smtClean="0"/>
            <a:t> </a:t>
          </a:r>
          <a:r>
            <a:rPr lang="en-US" sz="2800" kern="1200" dirty="0" err="1" smtClean="0"/>
            <a:t>là</a:t>
          </a:r>
          <a:r>
            <a:rPr lang="en-US" sz="2800" kern="1200" dirty="0" smtClean="0"/>
            <a:t> </a:t>
          </a:r>
          <a:r>
            <a:rPr lang="en-US" sz="2800" kern="1200" dirty="0" err="1" smtClean="0"/>
            <a:t>tính</a:t>
          </a:r>
          <a:r>
            <a:rPr lang="en-US" sz="2800" b="1" i="1" kern="1200" dirty="0" smtClean="0"/>
            <a:t> </a:t>
          </a:r>
          <a:r>
            <a:rPr lang="en-US" sz="2800" b="1" i="1" kern="1200" dirty="0" err="1" smtClean="0">
              <a:solidFill>
                <a:srgbClr val="FF0000"/>
              </a:solidFill>
            </a:rPr>
            <a:t>c</a:t>
          </a:r>
          <a:r>
            <a:rPr lang="en-US" sz="2800" b="1" i="1" kern="1200" dirty="0" err="1" smtClean="0"/>
            <a:t>hủ</a:t>
          </a:r>
          <a:r>
            <a:rPr lang="en-US" sz="2800" b="1" i="1" kern="1200" dirty="0" smtClean="0"/>
            <a:t> </a:t>
          </a:r>
          <a:r>
            <a:rPr lang="en-US" sz="2800" b="1" i="1" kern="1200" dirty="0" err="1" smtClean="0"/>
            <a:t>động</a:t>
          </a:r>
          <a:r>
            <a:rPr lang="en-US" sz="2800" b="1" i="1" kern="1200" dirty="0" smtClean="0"/>
            <a:t> </a:t>
          </a:r>
          <a:r>
            <a:rPr lang="en-US" sz="2800" kern="1200" dirty="0" err="1" smtClean="0"/>
            <a:t>của</a:t>
          </a:r>
          <a:r>
            <a:rPr lang="en-US" sz="2800" kern="1200" dirty="0" smtClean="0"/>
            <a:t> </a:t>
          </a:r>
          <a:r>
            <a:rPr lang="en-US" sz="2800" kern="1200" dirty="0" err="1" smtClean="0"/>
            <a:t>người</a:t>
          </a:r>
          <a:r>
            <a:rPr lang="en-US" sz="2800" kern="1200" dirty="0" smtClean="0"/>
            <a:t> </a:t>
          </a:r>
          <a:r>
            <a:rPr lang="en-US" sz="2800" kern="1200" dirty="0" err="1" smtClean="0"/>
            <a:t>học</a:t>
          </a:r>
          <a:endParaRPr lang="en-US" sz="2800" kern="1200" dirty="0">
            <a:solidFill>
              <a:sysClr val="windowText" lastClr="000000">
                <a:hueOff val="0"/>
                <a:satOff val="0"/>
                <a:lumOff val="0"/>
                <a:alphaOff val="0"/>
              </a:sysClr>
            </a:solidFill>
            <a:latin typeface="Times New Roman" pitchFamily="18" charset="0"/>
            <a:ea typeface="+mn-ea"/>
            <a:cs typeface="Times New Roman" pitchFamily="18" charset="0"/>
          </a:endParaRPr>
        </a:p>
      </dsp:txBody>
      <dsp:txXfrm rot="-5400000">
        <a:off x="1093266" y="1939344"/>
        <a:ext cx="7453260" cy="1175911"/>
      </dsp:txXfrm>
    </dsp:sp>
    <dsp:sp modelId="{74A34AC9-3CA5-485E-8CB2-AB26DFA129DC}">
      <dsp:nvSpPr>
        <dsp:cNvPr id="0" name=""/>
        <dsp:cNvSpPr/>
      </dsp:nvSpPr>
      <dsp:spPr>
        <a:xfrm>
          <a:off x="459" y="1712838"/>
          <a:ext cx="1092806" cy="1628923"/>
        </a:xfrm>
        <a:prstGeom prst="roundRect">
          <a:avLst/>
        </a:prstGeom>
        <a:solidFill>
          <a:srgbClr val="4BACC6">
            <a:hueOff val="-3311292"/>
            <a:satOff val="13270"/>
            <a:lumOff val="2876"/>
            <a:alphaOff val="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smtClean="0">
              <a:solidFill>
                <a:sysClr val="window" lastClr="FFFFFF"/>
              </a:solidFill>
              <a:latin typeface="Calibri"/>
              <a:ea typeface="+mn-ea"/>
              <a:cs typeface="+mn-cs"/>
            </a:rPr>
            <a:t>2</a:t>
          </a:r>
          <a:endParaRPr lang="en-US" sz="6500" kern="1200">
            <a:solidFill>
              <a:sysClr val="window" lastClr="FFFFFF"/>
            </a:solidFill>
            <a:latin typeface="Calibri"/>
            <a:ea typeface="+mn-ea"/>
            <a:cs typeface="+mn-cs"/>
          </a:endParaRPr>
        </a:p>
      </dsp:txBody>
      <dsp:txXfrm>
        <a:off x="53805" y="1766184"/>
        <a:ext cx="986114" cy="1522231"/>
      </dsp:txXfrm>
    </dsp:sp>
    <dsp:sp modelId="{85E6AD1A-CF55-4DF1-8E5B-6C0460EA81AC}">
      <dsp:nvSpPr>
        <dsp:cNvPr id="0" name=""/>
        <dsp:cNvSpPr/>
      </dsp:nvSpPr>
      <dsp:spPr>
        <a:xfrm rot="5400000">
          <a:off x="4200133" y="479232"/>
          <a:ext cx="1303139" cy="7516874"/>
        </a:xfrm>
        <a:prstGeom prst="round2SameRect">
          <a:avLst/>
        </a:prstGeom>
        <a:solidFill>
          <a:srgbClr val="4BACC6">
            <a:tint val="40000"/>
            <a:alpha val="90000"/>
            <a:hueOff val="-7160321"/>
            <a:satOff val="32169"/>
            <a:lumOff val="2211"/>
            <a:alphaOff val="0"/>
          </a:srgb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smtClean="0"/>
            <a:t>Công</a:t>
          </a:r>
          <a:r>
            <a:rPr lang="en-US" sz="2800" kern="1200" dirty="0" smtClean="0"/>
            <a:t> </a:t>
          </a:r>
          <a:r>
            <a:rPr lang="en-US" sz="2800" kern="1200" dirty="0" err="1" smtClean="0"/>
            <a:t>cụ</a:t>
          </a:r>
          <a:r>
            <a:rPr lang="en-US" sz="2800" kern="1200" dirty="0" smtClean="0"/>
            <a:t> </a:t>
          </a:r>
          <a:r>
            <a:rPr lang="en-US" sz="2800" kern="1200" dirty="0" err="1" smtClean="0"/>
            <a:t>cần</a:t>
          </a:r>
          <a:r>
            <a:rPr lang="en-US" sz="2800" kern="1200" dirty="0" smtClean="0"/>
            <a:t> </a:t>
          </a:r>
          <a:r>
            <a:rPr lang="en-US" sz="2800" kern="1200" dirty="0" err="1" smtClean="0"/>
            <a:t>khai</a:t>
          </a:r>
          <a:r>
            <a:rPr lang="en-US" sz="2800" kern="1200" dirty="0" smtClean="0"/>
            <a:t> </a:t>
          </a:r>
          <a:r>
            <a:rPr lang="en-US" sz="2800" kern="1200" dirty="0" err="1" smtClean="0"/>
            <a:t>thác</a:t>
          </a:r>
          <a:r>
            <a:rPr lang="en-US" sz="2800" kern="1200" dirty="0" smtClean="0"/>
            <a:t> </a:t>
          </a:r>
          <a:r>
            <a:rPr lang="en-US" sz="2800" kern="1200" dirty="0" err="1" smtClean="0"/>
            <a:t>triệt</a:t>
          </a:r>
          <a:r>
            <a:rPr lang="en-US" sz="2800" kern="1200" dirty="0" smtClean="0"/>
            <a:t> </a:t>
          </a:r>
          <a:r>
            <a:rPr lang="en-US" sz="2800" kern="1200" dirty="0" err="1" smtClean="0"/>
            <a:t>để</a:t>
          </a:r>
          <a:r>
            <a:rPr lang="en-US" sz="2800" kern="1200" dirty="0" smtClean="0"/>
            <a:t> </a:t>
          </a:r>
          <a:r>
            <a:rPr lang="en-US" sz="2800" kern="1200" dirty="0" err="1" smtClean="0"/>
            <a:t>là</a:t>
          </a:r>
          <a:r>
            <a:rPr lang="en-US" sz="2800" kern="1200" dirty="0" smtClean="0"/>
            <a:t> </a:t>
          </a:r>
          <a:r>
            <a:rPr lang="en-US" sz="2800" b="1" i="1" kern="1200" dirty="0" err="1" smtClean="0">
              <a:solidFill>
                <a:srgbClr val="FF0000"/>
              </a:solidFill>
            </a:rPr>
            <a:t>c</a:t>
          </a:r>
          <a:r>
            <a:rPr lang="en-US" sz="2800" b="1" i="1" kern="1200" dirty="0" err="1" smtClean="0"/>
            <a:t>ông</a:t>
          </a:r>
          <a:r>
            <a:rPr lang="en-US" sz="2800" b="1" i="1" kern="1200" dirty="0" smtClean="0"/>
            <a:t> </a:t>
          </a:r>
          <a:r>
            <a:rPr lang="en-US" sz="2800" b="1" i="1" kern="1200" dirty="0" err="1" smtClean="0"/>
            <a:t>nghệ</a:t>
          </a:r>
          <a:r>
            <a:rPr lang="en-US" sz="2800" b="1" i="1" kern="1200" dirty="0" smtClean="0"/>
            <a:t> </a:t>
          </a:r>
          <a:r>
            <a:rPr lang="en-US" sz="2800" b="1" i="1" kern="1200" dirty="0" err="1" smtClean="0"/>
            <a:t>thông</a:t>
          </a:r>
          <a:r>
            <a:rPr lang="en-US" sz="2800" b="1" i="1" kern="1200" dirty="0" smtClean="0"/>
            <a:t> tin </a:t>
          </a:r>
          <a:r>
            <a:rPr lang="en-US" sz="2800" b="1" i="1" kern="1200" dirty="0" err="1" smtClean="0"/>
            <a:t>và</a:t>
          </a:r>
          <a:r>
            <a:rPr lang="en-US" sz="2800" b="1" i="1" kern="1200" dirty="0" smtClean="0"/>
            <a:t> </a:t>
          </a:r>
          <a:r>
            <a:rPr lang="en-US" sz="2800" b="1" i="1" kern="1200" dirty="0" err="1" smtClean="0"/>
            <a:t>đa</a:t>
          </a:r>
          <a:r>
            <a:rPr lang="en-US" sz="2800" b="1" i="1" kern="1200" dirty="0" smtClean="0"/>
            <a:t> </a:t>
          </a:r>
          <a:r>
            <a:rPr lang="en-US" sz="2800" b="1" i="1" kern="1200" dirty="0" err="1" smtClean="0"/>
            <a:t>phương</a:t>
          </a:r>
          <a:r>
            <a:rPr lang="en-US" sz="2800" b="1" i="1" kern="1200" dirty="0" smtClean="0"/>
            <a:t> </a:t>
          </a:r>
          <a:r>
            <a:rPr lang="en-US" sz="2800" b="1" i="1" kern="1200" dirty="0" err="1" smtClean="0"/>
            <a:t>tiện</a:t>
          </a:r>
          <a:endParaRPr lang="en-US" sz="2800" kern="1200" dirty="0">
            <a:solidFill>
              <a:sysClr val="windowText" lastClr="000000">
                <a:hueOff val="0"/>
                <a:satOff val="0"/>
                <a:lumOff val="0"/>
                <a:alphaOff val="0"/>
              </a:sysClr>
            </a:solidFill>
            <a:latin typeface="Times New Roman" pitchFamily="18" charset="0"/>
            <a:ea typeface="+mn-ea"/>
            <a:cs typeface="Times New Roman" pitchFamily="18" charset="0"/>
          </a:endParaRPr>
        </a:p>
      </dsp:txBody>
      <dsp:txXfrm rot="-5400000">
        <a:off x="1093266" y="3649713"/>
        <a:ext cx="7453260" cy="1175911"/>
      </dsp:txXfrm>
    </dsp:sp>
    <dsp:sp modelId="{AD55E91A-0B56-4EC5-A3D0-A8D98FBE6655}">
      <dsp:nvSpPr>
        <dsp:cNvPr id="0" name=""/>
        <dsp:cNvSpPr/>
      </dsp:nvSpPr>
      <dsp:spPr>
        <a:xfrm>
          <a:off x="459" y="3423208"/>
          <a:ext cx="1092806" cy="1628923"/>
        </a:xfrm>
        <a:prstGeom prst="roundRect">
          <a:avLst/>
        </a:prstGeom>
        <a:solidFill>
          <a:srgbClr val="4BACC6">
            <a:hueOff val="-6622584"/>
            <a:satOff val="26541"/>
            <a:lumOff val="5752"/>
            <a:alphaOff val="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smtClean="0">
              <a:solidFill>
                <a:sysClr val="window" lastClr="FFFFFF"/>
              </a:solidFill>
              <a:latin typeface="Calibri"/>
              <a:ea typeface="+mn-ea"/>
              <a:cs typeface="+mn-cs"/>
            </a:rPr>
            <a:t>3</a:t>
          </a:r>
          <a:endParaRPr lang="en-US" sz="6500" kern="1200">
            <a:solidFill>
              <a:sysClr val="window" lastClr="FFFFFF"/>
            </a:solidFill>
            <a:latin typeface="Calibri"/>
            <a:ea typeface="+mn-ea"/>
            <a:cs typeface="+mn-cs"/>
          </a:endParaRPr>
        </a:p>
      </dsp:txBody>
      <dsp:txXfrm>
        <a:off x="53805" y="3476554"/>
        <a:ext cx="986114" cy="1522231"/>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5E7BB-159C-4F0D-A736-7479045BDAE1}" type="datetimeFigureOut">
              <a:rPr lang="en-US" smtClean="0"/>
              <a:pPr/>
              <a:t>3/25/2016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ADCF7-A608-4BE7-A28A-68AC9C6F6253}" type="slidenum">
              <a:rPr lang="en-US" smtClean="0"/>
              <a:pPr/>
              <a:t>‹#›</a:t>
            </a:fld>
            <a:endParaRPr lang="en-US"/>
          </a:p>
        </p:txBody>
      </p:sp>
    </p:spTree>
    <p:extLst>
      <p:ext uri="{BB962C8B-B14F-4D97-AF65-F5344CB8AC3E}">
        <p14:creationId xmlns:p14="http://schemas.microsoft.com/office/powerpoint/2010/main" val="2179189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9AADCF7-A608-4BE7-A28A-68AC9C6F6253}" type="slidenum">
              <a:rPr lang="en-US" smtClean="0"/>
              <a:pPr/>
              <a:t>1</a:t>
            </a:fld>
            <a:endParaRPr lang="en-US"/>
          </a:p>
        </p:txBody>
      </p:sp>
    </p:spTree>
    <p:extLst>
      <p:ext uri="{BB962C8B-B14F-4D97-AF65-F5344CB8AC3E}">
        <p14:creationId xmlns:p14="http://schemas.microsoft.com/office/powerpoint/2010/main" val="2016268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12</a:t>
            </a:fld>
            <a:endParaRPr lang="en-US"/>
          </a:p>
        </p:txBody>
      </p:sp>
    </p:spTree>
    <p:extLst>
      <p:ext uri="{BB962C8B-B14F-4D97-AF65-F5344CB8AC3E}">
        <p14:creationId xmlns:p14="http://schemas.microsoft.com/office/powerpoint/2010/main" val="11603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a:p>
        </p:txBody>
      </p:sp>
      <p:sp>
        <p:nvSpPr>
          <p:cNvPr id="4" name="Slide Number Placeholder 3"/>
          <p:cNvSpPr>
            <a:spLocks noGrp="1"/>
          </p:cNvSpPr>
          <p:nvPr>
            <p:ph type="sldNum" sz="quarter" idx="10"/>
          </p:nvPr>
        </p:nvSpPr>
        <p:spPr/>
        <p:txBody>
          <a:bodyPr/>
          <a:lstStyle/>
          <a:p>
            <a:fld id="{39AADCF7-A608-4BE7-A28A-68AC9C6F6253}" type="slidenum">
              <a:rPr lang="en-US" smtClean="0"/>
              <a:pPr/>
              <a:t>13</a:t>
            </a:fld>
            <a:endParaRPr lang="en-US"/>
          </a:p>
        </p:txBody>
      </p:sp>
    </p:spTree>
    <p:extLst>
      <p:ext uri="{BB962C8B-B14F-4D97-AF65-F5344CB8AC3E}">
        <p14:creationId xmlns:p14="http://schemas.microsoft.com/office/powerpoint/2010/main" val="358675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da-DK" spc="1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9AADCF7-A608-4BE7-A28A-68AC9C6F6253}" type="slidenum">
              <a:rPr lang="en-US" smtClean="0"/>
              <a:pPr/>
              <a:t>14</a:t>
            </a:fld>
            <a:endParaRPr lang="en-US"/>
          </a:p>
        </p:txBody>
      </p:sp>
    </p:spTree>
    <p:extLst>
      <p:ext uri="{BB962C8B-B14F-4D97-AF65-F5344CB8AC3E}">
        <p14:creationId xmlns:p14="http://schemas.microsoft.com/office/powerpoint/2010/main" val="333943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15</a:t>
            </a:fld>
            <a:endParaRPr lang="en-US"/>
          </a:p>
        </p:txBody>
      </p:sp>
    </p:spTree>
    <p:extLst>
      <p:ext uri="{BB962C8B-B14F-4D97-AF65-F5344CB8AC3E}">
        <p14:creationId xmlns:p14="http://schemas.microsoft.com/office/powerpoint/2010/main" val="2467181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16</a:t>
            </a:fld>
            <a:endParaRPr lang="en-US"/>
          </a:p>
        </p:txBody>
      </p:sp>
    </p:spTree>
    <p:extLst>
      <p:ext uri="{BB962C8B-B14F-4D97-AF65-F5344CB8AC3E}">
        <p14:creationId xmlns:p14="http://schemas.microsoft.com/office/powerpoint/2010/main" val="140589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18</a:t>
            </a:fld>
            <a:endParaRPr lang="en-US"/>
          </a:p>
        </p:txBody>
      </p:sp>
    </p:spTree>
    <p:extLst>
      <p:ext uri="{BB962C8B-B14F-4D97-AF65-F5344CB8AC3E}">
        <p14:creationId xmlns:p14="http://schemas.microsoft.com/office/powerpoint/2010/main" val="407765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20</a:t>
            </a:fld>
            <a:endParaRPr lang="en-US"/>
          </a:p>
        </p:txBody>
      </p:sp>
    </p:spTree>
    <p:extLst>
      <p:ext uri="{BB962C8B-B14F-4D97-AF65-F5344CB8AC3E}">
        <p14:creationId xmlns:p14="http://schemas.microsoft.com/office/powerpoint/2010/main" val="3842173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32</a:t>
            </a:fld>
            <a:endParaRPr lang="en-US"/>
          </a:p>
        </p:txBody>
      </p:sp>
    </p:spTree>
    <p:extLst>
      <p:ext uri="{BB962C8B-B14F-4D97-AF65-F5344CB8AC3E}">
        <p14:creationId xmlns:p14="http://schemas.microsoft.com/office/powerpoint/2010/main" val="741593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33</a:t>
            </a:fld>
            <a:endParaRPr lang="en-US"/>
          </a:p>
        </p:txBody>
      </p:sp>
    </p:spTree>
    <p:extLst>
      <p:ext uri="{BB962C8B-B14F-4D97-AF65-F5344CB8AC3E}">
        <p14:creationId xmlns:p14="http://schemas.microsoft.com/office/powerpoint/2010/main" val="1661448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44</a:t>
            </a:fld>
            <a:endParaRPr lang="en-US"/>
          </a:p>
        </p:txBody>
      </p:sp>
    </p:spTree>
    <p:extLst>
      <p:ext uri="{BB962C8B-B14F-4D97-AF65-F5344CB8AC3E}">
        <p14:creationId xmlns:p14="http://schemas.microsoft.com/office/powerpoint/2010/main" val="263461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2</a:t>
            </a:fld>
            <a:endParaRPr lang="en-US"/>
          </a:p>
        </p:txBody>
      </p:sp>
    </p:spTree>
    <p:extLst>
      <p:ext uri="{BB962C8B-B14F-4D97-AF65-F5344CB8AC3E}">
        <p14:creationId xmlns:p14="http://schemas.microsoft.com/office/powerpoint/2010/main" val="228958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smtClean="0"/>
          </a:p>
        </p:txBody>
      </p:sp>
      <p:sp>
        <p:nvSpPr>
          <p:cNvPr id="4" name="Slide Number Placeholder 3"/>
          <p:cNvSpPr>
            <a:spLocks noGrp="1"/>
          </p:cNvSpPr>
          <p:nvPr>
            <p:ph type="sldNum" sz="quarter" idx="10"/>
          </p:nvPr>
        </p:nvSpPr>
        <p:spPr/>
        <p:txBody>
          <a:bodyPr/>
          <a:lstStyle/>
          <a:p>
            <a:fld id="{39AADCF7-A608-4BE7-A28A-68AC9C6F6253}" type="slidenum">
              <a:rPr lang="en-US" smtClean="0"/>
              <a:pPr/>
              <a:t>45</a:t>
            </a:fld>
            <a:endParaRPr lang="en-US"/>
          </a:p>
        </p:txBody>
      </p:sp>
    </p:spTree>
    <p:extLst>
      <p:ext uri="{BB962C8B-B14F-4D97-AF65-F5344CB8AC3E}">
        <p14:creationId xmlns:p14="http://schemas.microsoft.com/office/powerpoint/2010/main" val="9111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47</a:t>
            </a:fld>
            <a:endParaRPr lang="en-US"/>
          </a:p>
        </p:txBody>
      </p:sp>
    </p:spTree>
    <p:extLst>
      <p:ext uri="{BB962C8B-B14F-4D97-AF65-F5344CB8AC3E}">
        <p14:creationId xmlns:p14="http://schemas.microsoft.com/office/powerpoint/2010/main" val="3403767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51</a:t>
            </a:fld>
            <a:endParaRPr lang="en-US"/>
          </a:p>
        </p:txBody>
      </p:sp>
    </p:spTree>
    <p:extLst>
      <p:ext uri="{BB962C8B-B14F-4D97-AF65-F5344CB8AC3E}">
        <p14:creationId xmlns:p14="http://schemas.microsoft.com/office/powerpoint/2010/main" val="650027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52</a:t>
            </a:fld>
            <a:endParaRPr lang="en-US"/>
          </a:p>
        </p:txBody>
      </p:sp>
    </p:spTree>
    <p:extLst>
      <p:ext uri="{BB962C8B-B14F-4D97-AF65-F5344CB8AC3E}">
        <p14:creationId xmlns:p14="http://schemas.microsoft.com/office/powerpoint/2010/main" val="2622735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53</a:t>
            </a:fld>
            <a:endParaRPr lang="en-US"/>
          </a:p>
        </p:txBody>
      </p:sp>
    </p:spTree>
    <p:extLst>
      <p:ext uri="{BB962C8B-B14F-4D97-AF65-F5344CB8AC3E}">
        <p14:creationId xmlns:p14="http://schemas.microsoft.com/office/powerpoint/2010/main" val="2141756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ClrTx/>
              <a:buSzTx/>
              <a:buFontTx/>
              <a:buNone/>
            </a:pPr>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54</a:t>
            </a:fld>
            <a:endParaRPr lang="en-US"/>
          </a:p>
        </p:txBody>
      </p:sp>
    </p:spTree>
    <p:extLst>
      <p:ext uri="{BB962C8B-B14F-4D97-AF65-F5344CB8AC3E}">
        <p14:creationId xmlns:p14="http://schemas.microsoft.com/office/powerpoint/2010/main" val="576516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ADCF7-A608-4BE7-A28A-68AC9C6F6253}" type="slidenum">
              <a:rPr lang="en-US" smtClean="0"/>
              <a:pPr/>
              <a:t>55</a:t>
            </a:fld>
            <a:endParaRPr lang="en-US"/>
          </a:p>
        </p:txBody>
      </p:sp>
    </p:spTree>
    <p:extLst>
      <p:ext uri="{BB962C8B-B14F-4D97-AF65-F5344CB8AC3E}">
        <p14:creationId xmlns:p14="http://schemas.microsoft.com/office/powerpoint/2010/main" val="1702789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57</a:t>
            </a:fld>
            <a:endParaRPr lang="en-US"/>
          </a:p>
        </p:txBody>
      </p:sp>
    </p:spTree>
    <p:extLst>
      <p:ext uri="{BB962C8B-B14F-4D97-AF65-F5344CB8AC3E}">
        <p14:creationId xmlns:p14="http://schemas.microsoft.com/office/powerpoint/2010/main" val="808606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60</a:t>
            </a:fld>
            <a:endParaRPr lang="en-US"/>
          </a:p>
        </p:txBody>
      </p:sp>
    </p:spTree>
    <p:extLst>
      <p:ext uri="{BB962C8B-B14F-4D97-AF65-F5344CB8AC3E}">
        <p14:creationId xmlns:p14="http://schemas.microsoft.com/office/powerpoint/2010/main" val="1251435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61</a:t>
            </a:fld>
            <a:endParaRPr lang="en-US"/>
          </a:p>
        </p:txBody>
      </p:sp>
    </p:spTree>
    <p:extLst>
      <p:ext uri="{BB962C8B-B14F-4D97-AF65-F5344CB8AC3E}">
        <p14:creationId xmlns:p14="http://schemas.microsoft.com/office/powerpoint/2010/main" val="185125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4</a:t>
            </a:fld>
            <a:endParaRPr lang="en-US"/>
          </a:p>
        </p:txBody>
      </p:sp>
    </p:spTree>
    <p:extLst>
      <p:ext uri="{BB962C8B-B14F-4D97-AF65-F5344CB8AC3E}">
        <p14:creationId xmlns:p14="http://schemas.microsoft.com/office/powerpoint/2010/main" val="4050628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62</a:t>
            </a:fld>
            <a:endParaRPr lang="en-US"/>
          </a:p>
        </p:txBody>
      </p:sp>
    </p:spTree>
    <p:extLst>
      <p:ext uri="{BB962C8B-B14F-4D97-AF65-F5344CB8AC3E}">
        <p14:creationId xmlns:p14="http://schemas.microsoft.com/office/powerpoint/2010/main" val="4221420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63</a:t>
            </a:fld>
            <a:endParaRPr lang="en-US"/>
          </a:p>
        </p:txBody>
      </p:sp>
    </p:spTree>
    <p:extLst>
      <p:ext uri="{BB962C8B-B14F-4D97-AF65-F5344CB8AC3E}">
        <p14:creationId xmlns:p14="http://schemas.microsoft.com/office/powerpoint/2010/main" val="948062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64</a:t>
            </a:fld>
            <a:endParaRPr lang="en-US"/>
          </a:p>
        </p:txBody>
      </p:sp>
    </p:spTree>
    <p:extLst>
      <p:ext uri="{BB962C8B-B14F-4D97-AF65-F5344CB8AC3E}">
        <p14:creationId xmlns:p14="http://schemas.microsoft.com/office/powerpoint/2010/main" val="4001547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65</a:t>
            </a:fld>
            <a:endParaRPr lang="en-US"/>
          </a:p>
        </p:txBody>
      </p:sp>
    </p:spTree>
    <p:extLst>
      <p:ext uri="{BB962C8B-B14F-4D97-AF65-F5344CB8AC3E}">
        <p14:creationId xmlns:p14="http://schemas.microsoft.com/office/powerpoint/2010/main" val="1328507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66</a:t>
            </a:fld>
            <a:endParaRPr lang="en-US"/>
          </a:p>
        </p:txBody>
      </p:sp>
    </p:spTree>
    <p:extLst>
      <p:ext uri="{BB962C8B-B14F-4D97-AF65-F5344CB8AC3E}">
        <p14:creationId xmlns:p14="http://schemas.microsoft.com/office/powerpoint/2010/main" val="1033658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67</a:t>
            </a:fld>
            <a:endParaRPr lang="en-US"/>
          </a:p>
        </p:txBody>
      </p:sp>
    </p:spTree>
    <p:extLst>
      <p:ext uri="{BB962C8B-B14F-4D97-AF65-F5344CB8AC3E}">
        <p14:creationId xmlns:p14="http://schemas.microsoft.com/office/powerpoint/2010/main" val="2923406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68</a:t>
            </a:fld>
            <a:endParaRPr lang="en-US"/>
          </a:p>
        </p:txBody>
      </p:sp>
    </p:spTree>
    <p:extLst>
      <p:ext uri="{BB962C8B-B14F-4D97-AF65-F5344CB8AC3E}">
        <p14:creationId xmlns:p14="http://schemas.microsoft.com/office/powerpoint/2010/main" val="525641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69</a:t>
            </a:fld>
            <a:endParaRPr lang="en-US"/>
          </a:p>
        </p:txBody>
      </p:sp>
    </p:spTree>
    <p:extLst>
      <p:ext uri="{BB962C8B-B14F-4D97-AF65-F5344CB8AC3E}">
        <p14:creationId xmlns:p14="http://schemas.microsoft.com/office/powerpoint/2010/main" val="336278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70</a:t>
            </a:fld>
            <a:endParaRPr lang="en-US"/>
          </a:p>
        </p:txBody>
      </p:sp>
    </p:spTree>
    <p:extLst>
      <p:ext uri="{BB962C8B-B14F-4D97-AF65-F5344CB8AC3E}">
        <p14:creationId xmlns:p14="http://schemas.microsoft.com/office/powerpoint/2010/main" val="2969182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AADCF7-A608-4BE7-A28A-68AC9C6F6253}" type="slidenum">
              <a:rPr lang="en-US" smtClean="0"/>
              <a:pPr/>
              <a:t>72</a:t>
            </a:fld>
            <a:endParaRPr lang="en-US"/>
          </a:p>
        </p:txBody>
      </p:sp>
    </p:spTree>
    <p:extLst>
      <p:ext uri="{BB962C8B-B14F-4D97-AF65-F5344CB8AC3E}">
        <p14:creationId xmlns:p14="http://schemas.microsoft.com/office/powerpoint/2010/main" val="4211946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smtClean="0"/>
          </a:p>
        </p:txBody>
      </p:sp>
      <p:sp>
        <p:nvSpPr>
          <p:cNvPr id="4" name="Slide Number Placeholder 3"/>
          <p:cNvSpPr>
            <a:spLocks noGrp="1"/>
          </p:cNvSpPr>
          <p:nvPr>
            <p:ph type="sldNum" sz="quarter" idx="10"/>
          </p:nvPr>
        </p:nvSpPr>
        <p:spPr/>
        <p:txBody>
          <a:bodyPr/>
          <a:lstStyle/>
          <a:p>
            <a:fld id="{39AADCF7-A608-4BE7-A28A-68AC9C6F6253}" type="slidenum">
              <a:rPr lang="en-US" smtClean="0"/>
              <a:pPr/>
              <a:t>5</a:t>
            </a:fld>
            <a:endParaRPr lang="en-US"/>
          </a:p>
        </p:txBody>
      </p:sp>
    </p:spTree>
    <p:extLst>
      <p:ext uri="{BB962C8B-B14F-4D97-AF65-F5344CB8AC3E}">
        <p14:creationId xmlns:p14="http://schemas.microsoft.com/office/powerpoint/2010/main" val="2364650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73</a:t>
            </a:fld>
            <a:endParaRPr lang="en-US"/>
          </a:p>
        </p:txBody>
      </p:sp>
    </p:spTree>
    <p:extLst>
      <p:ext uri="{BB962C8B-B14F-4D97-AF65-F5344CB8AC3E}">
        <p14:creationId xmlns:p14="http://schemas.microsoft.com/office/powerpoint/2010/main" val="173730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AADCF7-A608-4BE7-A28A-68AC9C6F6253}" type="slidenum">
              <a:rPr lang="en-US" smtClean="0"/>
              <a:pPr/>
              <a:t>6</a:t>
            </a:fld>
            <a:endParaRPr lang="en-US"/>
          </a:p>
        </p:txBody>
      </p:sp>
    </p:spTree>
    <p:extLst>
      <p:ext uri="{BB962C8B-B14F-4D97-AF65-F5344CB8AC3E}">
        <p14:creationId xmlns:p14="http://schemas.microsoft.com/office/powerpoint/2010/main" val="251376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smtClean="0"/>
          </a:p>
          <a:p>
            <a:endParaRPr lang="en-US"/>
          </a:p>
        </p:txBody>
      </p:sp>
      <p:sp>
        <p:nvSpPr>
          <p:cNvPr id="4" name="Slide Number Placeholder 3"/>
          <p:cNvSpPr>
            <a:spLocks noGrp="1"/>
          </p:cNvSpPr>
          <p:nvPr>
            <p:ph type="sldNum" sz="quarter" idx="10"/>
          </p:nvPr>
        </p:nvSpPr>
        <p:spPr/>
        <p:txBody>
          <a:bodyPr/>
          <a:lstStyle/>
          <a:p>
            <a:fld id="{39AADCF7-A608-4BE7-A28A-68AC9C6F6253}" type="slidenum">
              <a:rPr lang="en-US" smtClean="0"/>
              <a:pPr/>
              <a:t>7</a:t>
            </a:fld>
            <a:endParaRPr lang="en-US"/>
          </a:p>
        </p:txBody>
      </p:sp>
    </p:spTree>
    <p:extLst>
      <p:ext uri="{BB962C8B-B14F-4D97-AF65-F5344CB8AC3E}">
        <p14:creationId xmlns:p14="http://schemas.microsoft.com/office/powerpoint/2010/main" val="210330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AADCF7-A608-4BE7-A28A-68AC9C6F6253}" type="slidenum">
              <a:rPr lang="en-US" smtClean="0"/>
              <a:pPr/>
              <a:t>9</a:t>
            </a:fld>
            <a:endParaRPr lang="en-US"/>
          </a:p>
        </p:txBody>
      </p:sp>
    </p:spTree>
    <p:extLst>
      <p:ext uri="{BB962C8B-B14F-4D97-AF65-F5344CB8AC3E}">
        <p14:creationId xmlns:p14="http://schemas.microsoft.com/office/powerpoint/2010/main" val="304181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AADCF7-A608-4BE7-A28A-68AC9C6F6253}" type="slidenum">
              <a:rPr lang="en-US" smtClean="0"/>
              <a:pPr/>
              <a:t>10</a:t>
            </a:fld>
            <a:endParaRPr lang="en-US"/>
          </a:p>
        </p:txBody>
      </p:sp>
    </p:spTree>
    <p:extLst>
      <p:ext uri="{BB962C8B-B14F-4D97-AF65-F5344CB8AC3E}">
        <p14:creationId xmlns:p14="http://schemas.microsoft.com/office/powerpoint/2010/main" val="220171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AADCF7-A608-4BE7-A28A-68AC9C6F6253}" type="slidenum">
              <a:rPr lang="en-US" smtClean="0"/>
              <a:pPr/>
              <a:t>11</a:t>
            </a:fld>
            <a:endParaRPr lang="en-US"/>
          </a:p>
        </p:txBody>
      </p:sp>
    </p:spTree>
    <p:extLst>
      <p:ext uri="{BB962C8B-B14F-4D97-AF65-F5344CB8AC3E}">
        <p14:creationId xmlns:p14="http://schemas.microsoft.com/office/powerpoint/2010/main" val="1679386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2472"/>
            <a:ext cx="9144000" cy="872965"/>
          </a:xfrm>
          <a:prstGeom prst="rect">
            <a:avLst/>
          </a:prstGeom>
          <a:ln>
            <a:noFill/>
          </a:ln>
        </p:spPr>
        <p:style>
          <a:lnRef idx="1">
            <a:schemeClr val="dk1"/>
          </a:lnRef>
          <a:fillRef idx="1002">
            <a:schemeClr val="dk2"/>
          </a:fillRef>
          <a:effectRef idx="2">
            <a:schemeClr val="dk1"/>
          </a:effectRef>
          <a:fontRef idx="minor">
            <a:schemeClr val="lt1"/>
          </a:fontRef>
        </p:style>
        <p:txBody>
          <a:bodyPr rtlCol="0" anchor="ctr"/>
          <a:lstStyle/>
          <a:p>
            <a:pPr algn="ctr"/>
            <a:endParaRPr lang="en-US"/>
          </a:p>
        </p:txBody>
      </p:sp>
      <p:sp>
        <p:nvSpPr>
          <p:cNvPr id="8" name="Oval 7"/>
          <p:cNvSpPr/>
          <p:nvPr userDrawn="1"/>
        </p:nvSpPr>
        <p:spPr>
          <a:xfrm>
            <a:off x="7769367" y="48903"/>
            <a:ext cx="1271137" cy="82158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41425"/>
            <a:ext cx="8229600" cy="52482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124200" y="6553200"/>
            <a:ext cx="2133600" cy="234950"/>
          </a:xfrm>
          <a:prstGeom prst="rect">
            <a:avLst/>
          </a:prstGeom>
        </p:spPr>
        <p:txBody>
          <a:bodyPr/>
          <a:lstStyle>
            <a:lvl1pPr>
              <a:defRPr/>
            </a:lvl1pPr>
          </a:lstStyle>
          <a:p>
            <a:fld id="{09FCCD0B-4339-4459-8E61-A508E828AAE8}" type="slidenum">
              <a:rPr lang="en-US"/>
              <a:pPr/>
              <a:t>‹#›</a:t>
            </a:fld>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278217"/>
            <a:ext cx="898097" cy="4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2472"/>
            <a:ext cx="9144000" cy="872965"/>
          </a:xfrm>
          <a:prstGeom prst="rect">
            <a:avLst/>
          </a:prstGeom>
          <a:ln>
            <a:noFill/>
          </a:ln>
        </p:spPr>
        <p:style>
          <a:lnRef idx="1">
            <a:schemeClr val="dk1"/>
          </a:lnRef>
          <a:fillRef idx="1002">
            <a:schemeClr val="dk2"/>
          </a:fillRef>
          <a:effectRef idx="2">
            <a:schemeClr val="dk1"/>
          </a:effectRef>
          <a:fontRef idx="minor">
            <a:schemeClr val="lt1"/>
          </a:fontRef>
        </p:style>
        <p:txBody>
          <a:bodyPr rtlCol="0" anchor="ctr"/>
          <a:lstStyle/>
          <a:p>
            <a:pPr algn="ctr"/>
            <a:endParaRPr lang="en-US"/>
          </a:p>
        </p:txBody>
      </p:sp>
      <p:sp>
        <p:nvSpPr>
          <p:cNvPr id="6" name="Oval 5"/>
          <p:cNvSpPr/>
          <p:nvPr userDrawn="1"/>
        </p:nvSpPr>
        <p:spPr>
          <a:xfrm>
            <a:off x="7769367" y="48903"/>
            <a:ext cx="1271137" cy="82158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278217"/>
            <a:ext cx="898097" cy="4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1" name="Rectangle 10"/>
          <p:cNvSpPr/>
          <p:nvPr userDrawn="1"/>
        </p:nvSpPr>
        <p:spPr>
          <a:xfrm>
            <a:off x="0" y="-2472"/>
            <a:ext cx="9144000" cy="872965"/>
          </a:xfrm>
          <a:prstGeom prst="rect">
            <a:avLst/>
          </a:prstGeom>
          <a:ln>
            <a:noFill/>
          </a:ln>
        </p:spPr>
        <p:style>
          <a:lnRef idx="1">
            <a:schemeClr val="dk1"/>
          </a:lnRef>
          <a:fillRef idx="1002">
            <a:schemeClr val="dk2"/>
          </a:fillRef>
          <a:effectRef idx="2">
            <a:schemeClr val="dk1"/>
          </a:effectRef>
          <a:fontRef idx="minor">
            <a:schemeClr val="lt1"/>
          </a:fontRef>
        </p:style>
        <p:txBody>
          <a:bodyPr rtlCol="0" anchor="ctr"/>
          <a:lstStyle/>
          <a:p>
            <a:pPr algn="ctr"/>
            <a:endParaRPr lang="en-US"/>
          </a:p>
        </p:txBody>
      </p:sp>
      <p:sp>
        <p:nvSpPr>
          <p:cNvPr id="12" name="Oval 11"/>
          <p:cNvSpPr/>
          <p:nvPr userDrawn="1"/>
        </p:nvSpPr>
        <p:spPr>
          <a:xfrm>
            <a:off x="7769367" y="48903"/>
            <a:ext cx="1271137" cy="82158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278217"/>
            <a:ext cx="898097" cy="4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8256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9" name="Rectangle 8"/>
          <p:cNvSpPr/>
          <p:nvPr userDrawn="1"/>
        </p:nvSpPr>
        <p:spPr>
          <a:xfrm>
            <a:off x="0" y="-2472"/>
            <a:ext cx="9144000" cy="872965"/>
          </a:xfrm>
          <a:prstGeom prst="rect">
            <a:avLst/>
          </a:prstGeom>
          <a:ln>
            <a:noFill/>
          </a:ln>
        </p:spPr>
        <p:style>
          <a:lnRef idx="1">
            <a:schemeClr val="dk1"/>
          </a:lnRef>
          <a:fillRef idx="1002">
            <a:schemeClr val="dk2"/>
          </a:fillRef>
          <a:effectRef idx="2">
            <a:schemeClr val="dk1"/>
          </a:effectRef>
          <a:fontRef idx="minor">
            <a:schemeClr val="lt1"/>
          </a:fontRef>
        </p:style>
        <p:txBody>
          <a:bodyPr rtlCol="0" anchor="ctr"/>
          <a:lstStyle/>
          <a:p>
            <a:pPr algn="ctr"/>
            <a:endParaRPr lang="en-US"/>
          </a:p>
        </p:txBody>
      </p:sp>
      <p:sp>
        <p:nvSpPr>
          <p:cNvPr id="8" name="Oval 7"/>
          <p:cNvSpPr/>
          <p:nvPr userDrawn="1"/>
        </p:nvSpPr>
        <p:spPr>
          <a:xfrm>
            <a:off x="7769367" y="48903"/>
            <a:ext cx="1271137" cy="82158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241425"/>
            <a:ext cx="8229600" cy="52482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124200" y="6553200"/>
            <a:ext cx="2133600" cy="234950"/>
          </a:xfrm>
          <a:prstGeom prst="rect">
            <a:avLst/>
          </a:prstGeom>
        </p:spPr>
        <p:txBody>
          <a:bodyPr/>
          <a:lstStyle>
            <a:lvl1pPr>
              <a:defRPr/>
            </a:lvl1pPr>
          </a:lstStyle>
          <a:p>
            <a:fld id="{09FCCD0B-4339-4459-8E61-A508E828AAE8}" type="slidenum">
              <a:rPr lang="en-US"/>
              <a:pPr/>
              <a:t>‹#›</a:t>
            </a:fld>
            <a:endParaRPr lang="en-US"/>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278217"/>
            <a:ext cx="898097" cy="4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893000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2472"/>
            <a:ext cx="9144000" cy="872965"/>
          </a:xfrm>
          <a:prstGeom prst="rect">
            <a:avLst/>
          </a:prstGeom>
          <a:ln>
            <a:noFill/>
          </a:ln>
        </p:spPr>
        <p:style>
          <a:lnRef idx="1">
            <a:schemeClr val="dk1"/>
          </a:lnRef>
          <a:fillRef idx="1002">
            <a:schemeClr val="dk2"/>
          </a:fillRef>
          <a:effectRef idx="2">
            <a:schemeClr val="dk1"/>
          </a:effectRef>
          <a:fontRef idx="minor">
            <a:schemeClr val="lt1"/>
          </a:fontRef>
        </p:style>
        <p:txBody>
          <a:bodyPr rtlCol="0" anchor="ctr"/>
          <a:lstStyle/>
          <a:p>
            <a:pPr algn="ctr"/>
            <a:endParaRPr lang="en-US"/>
          </a:p>
        </p:txBody>
      </p:sp>
      <p:sp>
        <p:nvSpPr>
          <p:cNvPr id="8" name="Oval 7"/>
          <p:cNvSpPr/>
          <p:nvPr userDrawn="1"/>
        </p:nvSpPr>
        <p:spPr>
          <a:xfrm>
            <a:off x="7769367" y="48903"/>
            <a:ext cx="1271137" cy="82158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278217"/>
            <a:ext cx="898097" cy="42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701300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custDataLst>
      <p:tags r:id="rId7"/>
    </p:custDataLst>
  </p:cSld>
  <p:clrMap bg1="lt1" tx1="dk1" bg2="lt2" tx2="dk2" accent1="accent1" accent2="accent2" accent3="accent3" accent4="accent4" accent5="accent5" accent6="accent6" hlink="hlink" folHlink="folHlink"/>
  <p:sldLayoutIdLst>
    <p:sldLayoutId id="2147483650" r:id="rId1"/>
    <p:sldLayoutId id="2147483655" r:id="rId2"/>
    <p:sldLayoutId id="2147483678" r:id="rId3"/>
    <p:sldLayoutId id="2147483680" r:id="rId4"/>
    <p:sldLayoutId id="2147483681" r:id="rId5"/>
  </p:sldLayoutIdLst>
  <p:timing>
    <p:tnLst>
      <p:par>
        <p:cTn id="1" dur="indefinite" restart="never" nodeType="tmRoot"/>
      </p:par>
    </p:tnLst>
  </p:timing>
  <p:hf sldNum="0" hdr="0"/>
  <p:txStyles>
    <p:titleStyle>
      <a:lvl1pPr algn="l" rtl="0" eaLnBrk="1" fontAlgn="base" hangingPunct="1">
        <a:spcBef>
          <a:spcPct val="0"/>
        </a:spcBef>
        <a:spcAft>
          <a:spcPct val="0"/>
        </a:spcAft>
        <a:defRPr sz="3200" b="1" i="0" u="none">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notesSlide" Target="../notesSlides/notesSlide9.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slideLayout" Target="../slideLayouts/slideLayout4.xml"/><Relationship Id="rId16" Type="http://schemas.microsoft.com/office/2007/relationships/diagramDrawing" Target="../diagrams/drawing3.xml"/><Relationship Id="rId1" Type="http://schemas.openxmlformats.org/officeDocument/2006/relationships/tags" Target="../tags/tag18.xml"/><Relationship Id="rId6" Type="http://schemas.openxmlformats.org/officeDocument/2006/relationships/image" Target="../media/image23.png"/><Relationship Id="rId11" Type="http://schemas.microsoft.com/office/2007/relationships/diagramDrawing" Target="../diagrams/drawing2.xml"/><Relationship Id="rId5" Type="http://schemas.openxmlformats.org/officeDocument/2006/relationships/image" Target="../media/image22.jpeg"/><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hyperlink" Target="Baiday_Thucte_LuongVanCan/PISA_VIETNAM.docx" TargetMode="Externa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9.xml"/><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28.jpeg"/><Relationship Id="rId4" Type="http://schemas.openxmlformats.org/officeDocument/2006/relationships/hyperlink" Target="http://neoedu.fpt.edu.vn/wp-content/uploads/2014/10/1book-he-thong-giao-duc.jp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30.jpe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hyperlink" Target="Baiday_Thucte_LuongVanCan/NL_ChuyenBiet_VatLy.docx" TargetMode="Externa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59.xml"/><Relationship Id="rId5" Type="http://schemas.openxmlformats.org/officeDocument/2006/relationships/image" Target="../media/image42.gif"/><Relationship Id="rId4" Type="http://schemas.openxmlformats.org/officeDocument/2006/relationships/image" Target="../media/image41.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60.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5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notesSlide" Target="../notesSlides/notesSlide26.xml"/><Relationship Id="rId7"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hyperlink" Target="http://phet.colorado.edu/" TargetMode="External"/><Relationship Id="rId7" Type="http://schemas.openxmlformats.org/officeDocument/2006/relationships/hyperlink" Target="https://www.google.com/drive" TargetMode="External"/><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hyperlink" Target="https://www.dropbox.com/" TargetMode="External"/><Relationship Id="rId5" Type="http://schemas.openxmlformats.org/officeDocument/2006/relationships/hyperlink" Target="http://www.slideshare.net/" TargetMode="External"/><Relationship Id="rId4" Type="http://schemas.openxmlformats.org/officeDocument/2006/relationships/hyperlink" Target="http://www.physicsclassroom.co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50.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51.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51.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51.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51.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51.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52.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7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notesSlide" Target="../notesSlides/notesSlide38.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79.xml"/><Relationship Id="rId5" Type="http://schemas.openxmlformats.org/officeDocument/2006/relationships/image" Target="../media/image58.png"/><Relationship Id="rId4" Type="http://schemas.openxmlformats.org/officeDocument/2006/relationships/image" Target="../media/image5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vmlDrawing" Target="../drawings/vmlDrawing1.vml"/><Relationship Id="rId5" Type="http://schemas.openxmlformats.org/officeDocument/2006/relationships/image" Target="../media/image60.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8.gif"/><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260" y="1447800"/>
            <a:ext cx="4447740"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Chuyên</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spc="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đề</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3" name="Rectangle 17"/>
          <p:cNvSpPr>
            <a:spLocks noChangeArrowheads="1"/>
          </p:cNvSpPr>
          <p:nvPr/>
        </p:nvSpPr>
        <p:spPr bwMode="gray">
          <a:xfrm>
            <a:off x="0" y="2391978"/>
            <a:ext cx="9144000" cy="431800"/>
          </a:xfrm>
          <a:prstGeom prst="rect">
            <a:avLst/>
          </a:prstGeom>
          <a:solidFill>
            <a:schemeClr val="tx1"/>
          </a:solidFill>
          <a:ln w="9525">
            <a:solidFill>
              <a:schemeClr val="tx1"/>
            </a:solidFill>
            <a:miter lim="800000"/>
            <a:headEnd/>
            <a:tailEnd/>
          </a:ln>
          <a:effectLst/>
        </p:spPr>
        <p:txBody>
          <a:bodyPr wrap="none" anchor="ctr"/>
          <a:lstStyle/>
          <a:p>
            <a:r>
              <a:rPr lang="en-US" smtClean="0">
                <a:solidFill>
                  <a:schemeClr val="bg1"/>
                </a:solidFill>
              </a:rPr>
              <a:t>					   Báo cáo viên: ThS. Mai Hoàng Phương</a:t>
            </a:r>
            <a:endParaRPr lang="en-US">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382" y="5370225"/>
            <a:ext cx="1479236" cy="1253356"/>
          </a:xfrm>
          <a:prstGeom prst="rect">
            <a:avLst/>
          </a:prstGeom>
        </p:spPr>
      </p:pic>
      <p:sp>
        <p:nvSpPr>
          <p:cNvPr id="18" name="Rectangle 17"/>
          <p:cNvSpPr/>
          <p:nvPr/>
        </p:nvSpPr>
        <p:spPr>
          <a:xfrm>
            <a:off x="-1" y="3200400"/>
            <a:ext cx="8991601" cy="216982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274320" algn="ctr" eaLnBrk="1" fontAlgn="auto" hangingPunct="1">
              <a:spcBef>
                <a:spcPts val="0"/>
              </a:spcBef>
              <a:spcAft>
                <a:spcPts val="0"/>
              </a:spcAft>
              <a:defRPr/>
            </a:pPr>
            <a:r>
              <a:rPr lang="en-US" sz="4500" b="1" dirty="0" smtClean="0">
                <a:ln w="11430"/>
                <a:solidFill>
                  <a:srgbClr val="C00000"/>
                </a:solidFill>
                <a:effectLst>
                  <a:outerShdw blurRad="50800" dist="39000" dir="5460000" algn="tl">
                    <a:srgbClr val="000000">
                      <a:alpha val="38000"/>
                    </a:srgbClr>
                  </a:outerShdw>
                </a:effectLst>
                <a:latin typeface="+mn-lt"/>
              </a:rPr>
              <a:t>DẠY </a:t>
            </a:r>
            <a:r>
              <a:rPr lang="en-US" sz="4500" b="1" smtClean="0">
                <a:ln w="11430"/>
                <a:solidFill>
                  <a:srgbClr val="C00000"/>
                </a:solidFill>
                <a:effectLst>
                  <a:outerShdw blurRad="50800" dist="39000" dir="5460000" algn="tl">
                    <a:srgbClr val="000000">
                      <a:alpha val="38000"/>
                    </a:srgbClr>
                  </a:outerShdw>
                </a:effectLst>
                <a:latin typeface="+mn-lt"/>
              </a:rPr>
              <a:t>HỌC THEO ĐỊNH HƯỚNG PHÁT TRIỂN NĂNG LỰC HỌC SINH.</a:t>
            </a:r>
            <a:endParaRPr lang="en-US" sz="4500" b="1" dirty="0">
              <a:ln w="11430"/>
              <a:solidFill>
                <a:srgbClr val="008000"/>
              </a:solidFill>
              <a:effectLst>
                <a:outerShdw blurRad="50800" dist="39000" dir="5460000" algn="tl">
                  <a:srgbClr val="000000">
                    <a:alpha val="38000"/>
                  </a:srgbClr>
                </a:outerShdw>
              </a:effectLst>
              <a:latin typeface="+mn-lt"/>
            </a:endParaRPr>
          </a:p>
        </p:txBody>
      </p:sp>
    </p:spTree>
    <p:custDataLst>
      <p:tags r:id="rId1"/>
    </p:custDataLst>
    <p:extLst>
      <p:ext uri="{BB962C8B-B14F-4D97-AF65-F5344CB8AC3E}">
        <p14:creationId xmlns:p14="http://schemas.microsoft.com/office/powerpoint/2010/main" val="2565270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00" y="1914552"/>
            <a:ext cx="3893316" cy="861774"/>
          </a:xfrm>
          <a:prstGeom prst="rect">
            <a:avLst/>
          </a:prstGeom>
        </p:spPr>
        <p:txBody>
          <a:bodyPr wrap="square">
            <a:spAutoFit/>
          </a:bodyPr>
          <a:lstStyle/>
          <a:p>
            <a:pPr algn="just"/>
            <a:r>
              <a:rPr lang="da-DK" sz="2500" spc="-5">
                <a:latin typeface="Times New Roman" panose="02020603050405020304" pitchFamily="18" charset="0"/>
                <a:ea typeface="Calibri" panose="020F0502020204030204" pitchFamily="34" charset="0"/>
              </a:rPr>
              <a:t>Triển khai áp dụng phương pháp “Bàn tay nặn bột”</a:t>
            </a:r>
            <a:endParaRPr lang="en-US" sz="2500"/>
          </a:p>
        </p:txBody>
      </p:sp>
      <p:sp>
        <p:nvSpPr>
          <p:cNvPr id="6" name="Rectangle 5"/>
          <p:cNvSpPr/>
          <p:nvPr/>
        </p:nvSpPr>
        <p:spPr>
          <a:xfrm>
            <a:off x="5105400" y="4226201"/>
            <a:ext cx="3893316" cy="1246495"/>
          </a:xfrm>
          <a:prstGeom prst="rect">
            <a:avLst/>
          </a:prstGeom>
        </p:spPr>
        <p:txBody>
          <a:bodyPr wrap="square">
            <a:spAutoFit/>
          </a:bodyPr>
          <a:lstStyle/>
          <a:p>
            <a:pPr algn="just"/>
            <a:r>
              <a:rPr lang="da-DK" sz="2500" spc="-5">
                <a:latin typeface="Times New Roman" panose="02020603050405020304" pitchFamily="18" charset="0"/>
                <a:ea typeface="Calibri" panose="020F0502020204030204" pitchFamily="34" charset="0"/>
              </a:rPr>
              <a:t>Triển khai sâu rộng Cuộc thi dạy học các chủ đề tích hợp dành cho </a:t>
            </a:r>
            <a:r>
              <a:rPr lang="da-DK" sz="2500" spc="-5" smtClean="0">
                <a:latin typeface="Times New Roman" panose="02020603050405020304" pitchFamily="18" charset="0"/>
                <a:ea typeface="Calibri" panose="020F0502020204030204" pitchFamily="34" charset="0"/>
              </a:rPr>
              <a:t>GV.</a:t>
            </a:r>
            <a:endParaRPr lang="en-US" sz="2500"/>
          </a:p>
        </p:txBody>
      </p:sp>
      <p:sp>
        <p:nvSpPr>
          <p:cNvPr id="10" name="Title 1"/>
          <p:cNvSpPr txBox="1">
            <a:spLocks/>
          </p:cNvSpPr>
          <p:nvPr/>
        </p:nvSpPr>
        <p:spPr>
          <a:xfrm>
            <a:off x="208284" y="-39469"/>
            <a:ext cx="7683500" cy="838200"/>
          </a:xfrm>
          <a:prstGeom prst="rect">
            <a:avLst/>
          </a:prstGeom>
          <a:noFill/>
        </p:spPr>
        <p:txBody>
          <a:bodyPr vert="horz" lIns="91440" tIns="45720" rIns="91440" bIns="4572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fontAlgn="auto">
              <a:spcAft>
                <a:spcPts val="0"/>
              </a:spcAft>
              <a:defRPr/>
            </a:pPr>
            <a:r>
              <a:rPr lang="en-US" sz="3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Những kết quả bước đầu.</a:t>
            </a:r>
            <a:endParaRPr kumimoji="0" lang="vi-VN" sz="3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ndParaRPr>
          </a:p>
        </p:txBody>
      </p:sp>
      <p:grpSp>
        <p:nvGrpSpPr>
          <p:cNvPr id="12" name="Group 11"/>
          <p:cNvGrpSpPr/>
          <p:nvPr/>
        </p:nvGrpSpPr>
        <p:grpSpPr>
          <a:xfrm>
            <a:off x="208284" y="1121450"/>
            <a:ext cx="3841750" cy="2307550"/>
            <a:chOff x="430986" y="1121450"/>
            <a:chExt cx="3619048" cy="2121030"/>
          </a:xfrm>
        </p:grpSpPr>
        <p:pic>
          <p:nvPicPr>
            <p:cNvPr id="2" name="Picture 1"/>
            <p:cNvPicPr>
              <a:picLocks noChangeAspect="1"/>
            </p:cNvPicPr>
            <p:nvPr/>
          </p:nvPicPr>
          <p:blipFill>
            <a:blip r:embed="rId4"/>
            <a:stretch>
              <a:fillRect/>
            </a:stretch>
          </p:blipFill>
          <p:spPr>
            <a:xfrm>
              <a:off x="430986" y="1232956"/>
              <a:ext cx="3619048" cy="2009524"/>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1905000" y="1121450"/>
              <a:ext cx="845402" cy="1024356"/>
            </a:xfrm>
            <a:prstGeom prst="rect">
              <a:avLst/>
            </a:prstGeom>
            <a:ln>
              <a:noFill/>
            </a:ln>
            <a:effectLst>
              <a:softEdge rad="112500"/>
            </a:effectLst>
          </p:spPr>
        </p:pic>
      </p:grpSp>
      <p:pic>
        <p:nvPicPr>
          <p:cNvPr id="2050" name="Picture 2" descr="http://marketectsinc.com/wp-content/uploads/2013/01/integrated-marketing-0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986" y="3886200"/>
            <a:ext cx="3383292" cy="26974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0535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284" y="-39469"/>
            <a:ext cx="7683500" cy="838200"/>
          </a:xfrm>
          <a:prstGeom prst="rect">
            <a:avLst/>
          </a:prstGeom>
          <a:noFill/>
        </p:spPr>
        <p:txBody>
          <a:bodyPr vert="horz" lIns="91440" tIns="45720" rIns="91440" bIns="4572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fontAlgn="auto">
              <a:spcAft>
                <a:spcPts val="0"/>
              </a:spcAft>
              <a:defRPr/>
            </a:pPr>
            <a:r>
              <a:rPr lang="en-US" sz="3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Những kết quả bước đầu.</a:t>
            </a:r>
            <a:endParaRPr kumimoji="0" lang="vi-VN" sz="3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ndParaRPr>
          </a:p>
        </p:txBody>
      </p:sp>
      <p:pic>
        <p:nvPicPr>
          <p:cNvPr id="4098" name="Picture 2" descr="http://www.listener.co.nz/wp-content/uploads/2013/12/Pisa1.jpg?975927">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798731"/>
            <a:ext cx="2595876" cy="31682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5400" y="4315884"/>
            <a:ext cx="4308259" cy="2008716"/>
          </a:xfrm>
          <a:prstGeom prst="rect">
            <a:avLst/>
          </a:prstGeom>
        </p:spPr>
      </p:pic>
      <p:graphicFrame>
        <p:nvGraphicFramePr>
          <p:cNvPr id="12" name="Diagram 11"/>
          <p:cNvGraphicFramePr/>
          <p:nvPr>
            <p:extLst>
              <p:ext uri="{D42A27DB-BD31-4B8C-83A1-F6EECF244321}">
                <p14:modId xmlns:p14="http://schemas.microsoft.com/office/powerpoint/2010/main" val="4126020332"/>
              </p:ext>
            </p:extLst>
          </p:nvPr>
        </p:nvGraphicFramePr>
        <p:xfrm>
          <a:off x="1219200" y="1206950"/>
          <a:ext cx="5011408" cy="26945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p:cNvGraphicFramePr/>
          <p:nvPr>
            <p:extLst>
              <p:ext uri="{D42A27DB-BD31-4B8C-83A1-F6EECF244321}">
                <p14:modId xmlns:p14="http://schemas.microsoft.com/office/powerpoint/2010/main" val="320019272"/>
              </p:ext>
            </p:extLst>
          </p:nvPr>
        </p:nvGraphicFramePr>
        <p:xfrm>
          <a:off x="208284" y="4163484"/>
          <a:ext cx="5011408" cy="26945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Rectangle 2">
            <a:hlinkClick r:id="rId4" action="ppaction://hlinkfile"/>
          </p:cNvPr>
          <p:cNvSpPr/>
          <p:nvPr/>
        </p:nvSpPr>
        <p:spPr>
          <a:xfrm>
            <a:off x="2750395" y="3847809"/>
            <a:ext cx="6400800" cy="369332"/>
          </a:xfrm>
          <a:prstGeom prst="rect">
            <a:avLst/>
          </a:prstGeom>
        </p:spPr>
        <p:txBody>
          <a:bodyPr wrap="square">
            <a:spAutoFit/>
          </a:bodyPr>
          <a:lstStyle/>
          <a:p>
            <a:r>
              <a:rPr lang="vi-VN"/>
              <a:t>Programme for International Student Assesment do OECD </a:t>
            </a:r>
            <a:endParaRPr lang="en-US"/>
          </a:p>
        </p:txBody>
      </p:sp>
    </p:spTree>
    <p:custDataLst>
      <p:tags r:id="rId1"/>
    </p:custDataLst>
    <p:extLst>
      <p:ext uri="{BB962C8B-B14F-4D97-AF65-F5344CB8AC3E}">
        <p14:creationId xmlns:p14="http://schemas.microsoft.com/office/powerpoint/2010/main" val="2121945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8284" y="-39469"/>
            <a:ext cx="7683500" cy="838200"/>
          </a:xfrm>
          <a:prstGeom prst="rect">
            <a:avLst/>
          </a:prstGeom>
          <a:noFill/>
        </p:spPr>
        <p:txBody>
          <a:bodyPr vert="horz" lIns="91440" tIns="45720" rIns="91440" bIns="4572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fontAlgn="auto">
              <a:spcAft>
                <a:spcPts val="0"/>
              </a:spcAft>
              <a:defRPr/>
            </a:pPr>
            <a:r>
              <a:rPr lang="en-US" sz="3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Những mặt hạn chế</a:t>
            </a:r>
            <a:endParaRPr kumimoji="0" lang="vi-VN" sz="3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ndParaRPr>
          </a:p>
        </p:txBody>
      </p:sp>
      <p:pic>
        <p:nvPicPr>
          <p:cNvPr id="9" name="Picture 8"/>
          <p:cNvPicPr>
            <a:picLocks noChangeAspect="1"/>
          </p:cNvPicPr>
          <p:nvPr/>
        </p:nvPicPr>
        <p:blipFill>
          <a:blip r:embed="rId4"/>
          <a:stretch>
            <a:fillRect/>
          </a:stretch>
        </p:blipFill>
        <p:spPr>
          <a:xfrm>
            <a:off x="208285" y="1219200"/>
            <a:ext cx="4633182" cy="2667000"/>
          </a:xfrm>
          <a:prstGeom prst="rect">
            <a:avLst/>
          </a:prstGeom>
          <a:ln>
            <a:noFill/>
          </a:ln>
          <a:effectLst>
            <a:softEdge rad="112500"/>
          </a:effectLst>
        </p:spPr>
      </p:pic>
      <p:pic>
        <p:nvPicPr>
          <p:cNvPr id="5122" name="Picture 2" descr="http://homescape.futureshg.co.uk/wp-content/uploads/sites/2/2014/11/Skills-for-life-logo-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5368" y="4038600"/>
            <a:ext cx="3547961" cy="26945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5069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8284" y="-39469"/>
            <a:ext cx="7683500" cy="838200"/>
          </a:xfrm>
          <a:prstGeom prst="rect">
            <a:avLst/>
          </a:prstGeom>
          <a:noFill/>
        </p:spPr>
        <p:txBody>
          <a:bodyPr vert="horz" lIns="91440" tIns="45720" rIns="91440" bIns="4572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fontAlgn="auto">
              <a:spcAft>
                <a:spcPts val="0"/>
              </a:spcAft>
              <a:defRPr/>
            </a:pPr>
            <a:r>
              <a:rPr lang="en-US" sz="3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Những mặt hạn chế</a:t>
            </a:r>
            <a:endParaRPr kumimoji="0" lang="vi-VN" sz="3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284" y="2691766"/>
            <a:ext cx="2306316" cy="20564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967615"/>
            <a:ext cx="6444739" cy="518185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411581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8284" y="-39469"/>
            <a:ext cx="7683500" cy="838200"/>
          </a:xfrm>
          <a:prstGeom prst="rect">
            <a:avLst/>
          </a:prstGeom>
          <a:noFill/>
        </p:spPr>
        <p:txBody>
          <a:bodyPr vert="horz" lIns="91440" tIns="45720" rIns="91440" bIns="4572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fontAlgn="auto">
              <a:spcAft>
                <a:spcPts val="0"/>
              </a:spcAft>
              <a:defRPr/>
            </a:pPr>
            <a:r>
              <a:rPr lang="en-US" sz="3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Những mặt hạn chế</a:t>
            </a:r>
            <a:endParaRPr kumimoji="0" lang="vi-VN" sz="3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ndParaRPr>
          </a:p>
        </p:txBody>
      </p:sp>
      <p:pic>
        <p:nvPicPr>
          <p:cNvPr id="9" name="Picture 8" descr="http://neoedu.fpt.edu.vn/wp-content/uploads/2014/10/1book-he-thong-giao-duc.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200" y="990600"/>
            <a:ext cx="8458200" cy="5638800"/>
          </a:xfrm>
          <a:prstGeom prst="rect">
            <a:avLst/>
          </a:prstGeom>
          <a:noFill/>
          <a:ln>
            <a:noFill/>
          </a:ln>
        </p:spPr>
      </p:pic>
    </p:spTree>
    <p:custDataLst>
      <p:tags r:id="rId1"/>
    </p:custDataLst>
    <p:extLst>
      <p:ext uri="{BB962C8B-B14F-4D97-AF65-F5344CB8AC3E}">
        <p14:creationId xmlns:p14="http://schemas.microsoft.com/office/powerpoint/2010/main" val="426049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24" y="1143000"/>
            <a:ext cx="5088906" cy="5115915"/>
          </a:xfrm>
          <a:prstGeom prst="rect">
            <a:avLst/>
          </a:prstGeom>
        </p:spPr>
      </p:pic>
      <p:sp>
        <p:nvSpPr>
          <p:cNvPr id="6" name="Title 1"/>
          <p:cNvSpPr txBox="1">
            <a:spLocks/>
          </p:cNvSpPr>
          <p:nvPr/>
        </p:nvSpPr>
        <p:spPr>
          <a:xfrm>
            <a:off x="208284" y="-39469"/>
            <a:ext cx="7683500" cy="838200"/>
          </a:xfrm>
          <a:prstGeom prst="rect">
            <a:avLst/>
          </a:prstGeom>
          <a:noFill/>
        </p:spPr>
        <p:txBody>
          <a:bodyPr vert="horz" lIns="91440" tIns="45720" rIns="91440" bIns="4572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fontAlgn="auto">
              <a:spcAft>
                <a:spcPts val="0"/>
              </a:spcAft>
              <a:defRPr/>
            </a:pPr>
            <a:r>
              <a:rPr lang="en-US" sz="3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Những mặt hạn chế</a:t>
            </a:r>
            <a:endParaRPr kumimoji="0" lang="vi-VN" sz="3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ndParaRPr>
          </a:p>
        </p:txBody>
      </p:sp>
      <p:pic>
        <p:nvPicPr>
          <p:cNvPr id="7170" name="Picture 2" descr="http://www.desirewebworld.in/dots/images/online-educ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505075"/>
            <a:ext cx="3524250" cy="2143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8006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536" y="1484784"/>
            <a:ext cx="8208912" cy="1791816"/>
          </a:xfrm>
          <a:prstGeom prst="roundRect">
            <a:avLst/>
          </a:prstGeom>
          <a:solidFill>
            <a:schemeClr val="bg1"/>
          </a:solidFill>
          <a:ln>
            <a:solidFill>
              <a:srgbClr val="FF0000"/>
            </a:solidFill>
          </a:ln>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en-US" sz="4000" b="1" smtClean="0">
                <a:solidFill>
                  <a:srgbClr val="C00000"/>
                </a:solidFill>
                <a:latin typeface="Times New Roman" pitchFamily="18" charset="0"/>
                <a:cs typeface="Times New Roman" pitchFamily="18" charset="0"/>
              </a:rPr>
              <a:t>NĂNG LỰC</a:t>
            </a:r>
            <a:endParaRPr lang="en-US" sz="4000" b="1" dirty="0">
              <a:solidFill>
                <a:srgbClr val="C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859733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p:cNvGraphicFramePr>
            <a:graphicFrameLocks noGrp="1"/>
          </p:cNvGraphicFramePr>
          <p:nvPr>
            <p:extLst>
              <p:ext uri="{D42A27DB-BD31-4B8C-83A1-F6EECF244321}">
                <p14:modId xmlns:p14="http://schemas.microsoft.com/office/powerpoint/2010/main" val="3217305011"/>
              </p:ext>
            </p:extLst>
          </p:nvPr>
        </p:nvGraphicFramePr>
        <p:xfrm>
          <a:off x="137454" y="838200"/>
          <a:ext cx="8854146" cy="6065520"/>
        </p:xfrm>
        <a:graphic>
          <a:graphicData uri="http://schemas.openxmlformats.org/drawingml/2006/table">
            <a:tbl>
              <a:tblPr firstRow="1" firstCol="1" bandRow="1"/>
              <a:tblGrid>
                <a:gridCol w="3794634"/>
                <a:gridCol w="702712"/>
                <a:gridCol w="4356800"/>
              </a:tblGrid>
              <a:tr h="52370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nb-NO" sz="2400" b="1" dirty="0">
                          <a:solidFill>
                            <a:srgbClr val="FFFF00"/>
                          </a:solidFill>
                          <a:effectLst/>
                        </a:rPr>
                        <a:t>Các thành phần năng </a:t>
                      </a:r>
                      <a:r>
                        <a:rPr lang="nb-NO" sz="2400" b="1" dirty="0" smtClean="0">
                          <a:solidFill>
                            <a:srgbClr val="FFFF00"/>
                          </a:solidFill>
                          <a:effectLst/>
                        </a:rPr>
                        <a:t>lực</a:t>
                      </a:r>
                      <a:endParaRPr lang="vi-VN" sz="2400" b="1" dirty="0">
                        <a:solidFill>
                          <a:srgbClr val="FFFF00"/>
                        </a:solidFill>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nb-NO" sz="2400" dirty="0">
                          <a:solidFill>
                            <a:srgbClr val="FFFF00"/>
                          </a:solidFill>
                          <a:effectLst/>
                        </a:rPr>
                        <a:t> </a:t>
                      </a:r>
                      <a:endParaRPr lang="vi-VN" sz="2400" dirty="0">
                        <a:solidFill>
                          <a:srgbClr val="FFFF00"/>
                        </a:solidFill>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nb-NO" sz="2400" spc="-60" dirty="0" smtClean="0">
                          <a:solidFill>
                            <a:srgbClr val="FFFF00"/>
                          </a:solidFill>
                          <a:effectLst/>
                        </a:rPr>
                        <a:t>  Các </a:t>
                      </a:r>
                      <a:r>
                        <a:rPr lang="nb-NO" sz="2400" spc="-60" dirty="0">
                          <a:solidFill>
                            <a:srgbClr val="FFFF00"/>
                          </a:solidFill>
                          <a:effectLst/>
                        </a:rPr>
                        <a:t>trụ cột </a:t>
                      </a:r>
                      <a:r>
                        <a:rPr lang="nb-NO" sz="2400" spc="-60" dirty="0" smtClean="0">
                          <a:solidFill>
                            <a:srgbClr val="FFFF00"/>
                          </a:solidFill>
                          <a:effectLst/>
                        </a:rPr>
                        <a:t>GD</a:t>
                      </a:r>
                      <a:r>
                        <a:rPr lang="nb-NO" sz="2400" spc="-60" baseline="0" dirty="0" smtClean="0">
                          <a:solidFill>
                            <a:srgbClr val="FFFF00"/>
                          </a:solidFill>
                          <a:effectLst/>
                        </a:rPr>
                        <a:t> </a:t>
                      </a:r>
                      <a:r>
                        <a:rPr lang="nb-NO" sz="2400" spc="-60" smtClean="0">
                          <a:solidFill>
                            <a:srgbClr val="FFFF00"/>
                          </a:solidFill>
                          <a:effectLst/>
                        </a:rPr>
                        <a:t>của UNESCO</a:t>
                      </a:r>
                      <a:endParaRPr lang="vi-VN" sz="2400" dirty="0">
                        <a:solidFill>
                          <a:srgbClr val="FFFF00"/>
                        </a:solidFill>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3782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200000"/>
                        </a:lnSpc>
                        <a:spcAft>
                          <a:spcPts val="0"/>
                        </a:spcAft>
                      </a:pPr>
                      <a:endParaRPr lang="nb-NO" sz="1300"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200000"/>
                        </a:lnSpc>
                        <a:spcAft>
                          <a:spcPts val="0"/>
                        </a:spcAft>
                      </a:pPr>
                      <a:r>
                        <a:rPr lang="nb-NO" sz="1300">
                          <a:effectLst/>
                        </a:rPr>
                        <a:t> </a:t>
                      </a:r>
                      <a:endParaRPr lang="vi-VN" sz="120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200000"/>
                        </a:lnSpc>
                        <a:spcAft>
                          <a:spcPts val="0"/>
                        </a:spcAft>
                      </a:pPr>
                      <a:r>
                        <a:rPr lang="nb-NO" sz="1300" spc="-60">
                          <a:effectLst/>
                        </a:rPr>
                        <a:t> </a:t>
                      </a:r>
                      <a:endParaRPr lang="vi-VN" sz="120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982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200000"/>
                        </a:lnSpc>
                        <a:spcAft>
                          <a:spcPts val="0"/>
                        </a:spcAft>
                      </a:pPr>
                      <a:r>
                        <a:rPr lang="nb-NO" sz="2400" b="1" dirty="0">
                          <a:effectLst/>
                        </a:rPr>
                        <a:t>Năng lực chuyên môn</a:t>
                      </a:r>
                      <a:endParaRPr lang="vi-VN" sz="2400" b="1"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200000"/>
                        </a:lnSpc>
                        <a:spcAft>
                          <a:spcPts val="0"/>
                        </a:spcAft>
                      </a:pPr>
                      <a:endParaRPr lang="nb-NO" sz="2400"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200000"/>
                        </a:lnSpc>
                        <a:spcAft>
                          <a:spcPts val="0"/>
                        </a:spcAft>
                      </a:pPr>
                      <a:r>
                        <a:rPr lang="nb-NO" sz="2400" b="1" spc="-60" dirty="0">
                          <a:solidFill>
                            <a:srgbClr val="000000"/>
                          </a:solidFill>
                          <a:effectLst/>
                        </a:rPr>
                        <a:t>Học để biết</a:t>
                      </a:r>
                      <a:endParaRPr lang="vi-VN" sz="2400" b="1" dirty="0">
                        <a:solidFill>
                          <a:srgbClr val="000000"/>
                        </a:solidFill>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982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200000"/>
                        </a:lnSpc>
                        <a:spcAft>
                          <a:spcPts val="0"/>
                        </a:spcAft>
                      </a:pPr>
                      <a:endParaRPr lang="vi-VN" sz="2400" dirty="0">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200000"/>
                        </a:lnSpc>
                        <a:spcAft>
                          <a:spcPts val="0"/>
                        </a:spcAft>
                      </a:pPr>
                      <a:r>
                        <a:rPr lang="nb-NO" sz="2400" dirty="0">
                          <a:effectLst/>
                        </a:rPr>
                        <a:t> </a:t>
                      </a:r>
                      <a:endParaRPr lang="vi-VN" sz="2400"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200000"/>
                        </a:lnSpc>
                        <a:spcAft>
                          <a:spcPts val="0"/>
                        </a:spcAft>
                      </a:pPr>
                      <a:r>
                        <a:rPr lang="nb-NO" sz="2400" spc="-60" dirty="0">
                          <a:effectLst/>
                        </a:rPr>
                        <a:t> </a:t>
                      </a:r>
                      <a:endParaRPr lang="vi-VN" sz="2400"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982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200000"/>
                        </a:lnSpc>
                        <a:spcAft>
                          <a:spcPts val="0"/>
                        </a:spcAft>
                      </a:pPr>
                      <a:r>
                        <a:rPr lang="nb-NO" sz="2400" dirty="0">
                          <a:effectLst/>
                          <a:latin typeface="Times New Roman" pitchFamily="18" charset="0"/>
                          <a:cs typeface="Times New Roman" pitchFamily="18" charset="0"/>
                        </a:rPr>
                        <a:t>Năng lực phương pháp</a:t>
                      </a:r>
                      <a:endParaRPr lang="vi-VN" sz="2400" dirty="0">
                        <a:effectLst/>
                        <a:latin typeface="Times New Roman" pitchFamily="18" charset="0"/>
                        <a:ea typeface="Times New Roman"/>
                        <a:cs typeface="Times New Roman"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200000"/>
                        </a:lnSpc>
                        <a:spcAft>
                          <a:spcPts val="0"/>
                        </a:spcAft>
                      </a:pPr>
                      <a:endParaRPr lang="nb-NO" sz="2400"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200000"/>
                        </a:lnSpc>
                        <a:spcAft>
                          <a:spcPts val="0"/>
                        </a:spcAft>
                      </a:pPr>
                      <a:r>
                        <a:rPr lang="nb-NO" sz="2400" b="1" spc="-60" dirty="0">
                          <a:solidFill>
                            <a:srgbClr val="000000"/>
                          </a:solidFill>
                          <a:effectLst/>
                          <a:latin typeface="Times New Roman" pitchFamily="18" charset="0"/>
                          <a:cs typeface="Times New Roman" pitchFamily="18" charset="0"/>
                        </a:rPr>
                        <a:t>Học để làm</a:t>
                      </a:r>
                      <a:endParaRPr lang="vi-VN" sz="2400" b="1" dirty="0">
                        <a:solidFill>
                          <a:srgbClr val="000000"/>
                        </a:solidFill>
                        <a:effectLst/>
                        <a:latin typeface="Times New Roman" pitchFamily="18" charset="0"/>
                        <a:ea typeface="Times New Roman"/>
                        <a:cs typeface="Times New Roman"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982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200000"/>
                        </a:lnSpc>
                        <a:spcAft>
                          <a:spcPts val="0"/>
                        </a:spcAft>
                      </a:pPr>
                      <a:r>
                        <a:rPr lang="nb-NO" sz="2400" dirty="0">
                          <a:effectLst/>
                        </a:rPr>
                        <a:t> </a:t>
                      </a:r>
                      <a:endParaRPr lang="vi-VN" sz="2400"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200000"/>
                        </a:lnSpc>
                        <a:spcAft>
                          <a:spcPts val="0"/>
                        </a:spcAft>
                      </a:pPr>
                      <a:r>
                        <a:rPr lang="nb-NO" sz="2400">
                          <a:effectLst/>
                        </a:rPr>
                        <a:t> </a:t>
                      </a:r>
                      <a:endParaRPr lang="vi-VN" sz="240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200000"/>
                        </a:lnSpc>
                        <a:spcAft>
                          <a:spcPts val="0"/>
                        </a:spcAft>
                      </a:pPr>
                      <a:r>
                        <a:rPr lang="nb-NO" sz="2400" spc="-60" dirty="0">
                          <a:effectLst/>
                        </a:rPr>
                        <a:t> </a:t>
                      </a:r>
                      <a:endParaRPr lang="vi-VN" sz="2400"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982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200000"/>
                        </a:lnSpc>
                        <a:spcAft>
                          <a:spcPts val="0"/>
                        </a:spcAft>
                      </a:pPr>
                      <a:r>
                        <a:rPr lang="nb-NO" sz="2400" dirty="0">
                          <a:effectLst/>
                        </a:rPr>
                        <a:t>Năng lực xã hội</a:t>
                      </a:r>
                      <a:endParaRPr lang="vi-VN" sz="2400"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200000"/>
                        </a:lnSpc>
                        <a:spcAft>
                          <a:spcPts val="0"/>
                        </a:spcAft>
                      </a:pPr>
                      <a:endParaRPr lang="nb-NO" sz="240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200000"/>
                        </a:lnSpc>
                        <a:spcAft>
                          <a:spcPts val="0"/>
                        </a:spcAft>
                      </a:pPr>
                      <a:r>
                        <a:rPr lang="nb-NO" sz="2400" b="1" spc="-60" dirty="0">
                          <a:solidFill>
                            <a:srgbClr val="000000"/>
                          </a:solidFill>
                          <a:effectLst/>
                          <a:latin typeface="Times New Roman" pitchFamily="18" charset="0"/>
                          <a:cs typeface="Times New Roman" pitchFamily="18" charset="0"/>
                        </a:rPr>
                        <a:t>Học để cùng chung sống</a:t>
                      </a:r>
                      <a:endParaRPr lang="vi-VN" sz="2400" b="1" dirty="0">
                        <a:solidFill>
                          <a:srgbClr val="000000"/>
                        </a:solidFill>
                        <a:effectLst/>
                        <a:latin typeface="Times New Roman" pitchFamily="18" charset="0"/>
                        <a:ea typeface="Times New Roman"/>
                        <a:cs typeface="Times New Roman"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6982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200000"/>
                        </a:lnSpc>
                        <a:spcAft>
                          <a:spcPts val="0"/>
                        </a:spcAft>
                      </a:pPr>
                      <a:r>
                        <a:rPr lang="nb-NO" sz="2400" dirty="0">
                          <a:effectLst/>
                          <a:highlight>
                            <a:srgbClr val="FFFF00"/>
                          </a:highlight>
                        </a:rPr>
                        <a:t> </a:t>
                      </a:r>
                      <a:endParaRPr lang="vi-VN" sz="2400"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200000"/>
                        </a:lnSpc>
                        <a:spcAft>
                          <a:spcPts val="0"/>
                        </a:spcAft>
                      </a:pPr>
                      <a:r>
                        <a:rPr lang="nb-NO" sz="2400">
                          <a:effectLst/>
                          <a:highlight>
                            <a:srgbClr val="FFFF00"/>
                          </a:highlight>
                        </a:rPr>
                        <a:t> </a:t>
                      </a:r>
                      <a:endParaRPr lang="vi-VN" sz="240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200000"/>
                        </a:lnSpc>
                        <a:spcAft>
                          <a:spcPts val="0"/>
                        </a:spcAft>
                      </a:pPr>
                      <a:r>
                        <a:rPr lang="nb-NO" sz="2400" b="1" spc="-60" dirty="0">
                          <a:effectLst/>
                          <a:highlight>
                            <a:srgbClr val="FFFF00"/>
                          </a:highlight>
                          <a:latin typeface="Times New Roman" pitchFamily="18" charset="0"/>
                          <a:cs typeface="Times New Roman" pitchFamily="18" charset="0"/>
                        </a:rPr>
                        <a:t> </a:t>
                      </a:r>
                      <a:endParaRPr lang="vi-VN" sz="2400" b="1" dirty="0">
                        <a:effectLst/>
                        <a:latin typeface="Times New Roman" pitchFamily="18" charset="0"/>
                        <a:ea typeface="Times New Roman"/>
                        <a:cs typeface="Times New Roman"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69827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200000"/>
                        </a:lnSpc>
                        <a:spcAft>
                          <a:spcPts val="0"/>
                        </a:spcAft>
                      </a:pPr>
                      <a:r>
                        <a:rPr lang="nb-NO" sz="2400" dirty="0">
                          <a:effectLst/>
                        </a:rPr>
                        <a:t>Năng lực cá thể</a:t>
                      </a:r>
                      <a:endParaRPr lang="vi-VN" sz="2400" dirty="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200000"/>
                        </a:lnSpc>
                        <a:spcAft>
                          <a:spcPts val="0"/>
                        </a:spcAft>
                      </a:pPr>
                      <a:endParaRPr lang="nb-NO" sz="2400">
                        <a:effectLst/>
                        <a:latin typeface="Times New Roman"/>
                        <a:ea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200000"/>
                        </a:lnSpc>
                        <a:spcAft>
                          <a:spcPts val="0"/>
                        </a:spcAft>
                      </a:pPr>
                      <a:r>
                        <a:rPr lang="nb-NO" sz="2400" b="1" spc="-60" dirty="0">
                          <a:solidFill>
                            <a:srgbClr val="000000"/>
                          </a:solidFill>
                          <a:effectLst/>
                          <a:latin typeface="Times New Roman" pitchFamily="18" charset="0"/>
                          <a:cs typeface="Times New Roman" pitchFamily="18" charset="0"/>
                        </a:rPr>
                        <a:t>Học để tự khẳng định</a:t>
                      </a:r>
                      <a:endParaRPr lang="vi-VN" sz="2400" b="1" dirty="0">
                        <a:solidFill>
                          <a:srgbClr val="000000"/>
                        </a:solidFill>
                        <a:effectLst/>
                        <a:latin typeface="Times New Roman" pitchFamily="18" charset="0"/>
                        <a:ea typeface="Times New Roman"/>
                        <a:cs typeface="Times New Roman"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43" name="AutoShape 3"/>
          <p:cNvSpPr>
            <a:spLocks noChangeArrowheads="1"/>
          </p:cNvSpPr>
          <p:nvPr/>
        </p:nvSpPr>
        <p:spPr bwMode="auto">
          <a:xfrm>
            <a:off x="3944938" y="2224088"/>
            <a:ext cx="636587" cy="215900"/>
          </a:xfrm>
          <a:prstGeom prst="leftRightArrow">
            <a:avLst>
              <a:gd name="adj1" fmla="val 50000"/>
              <a:gd name="adj2" fmla="val 69739"/>
            </a:avLst>
          </a:prstGeom>
          <a:solidFill>
            <a:sysClr val="window" lastClr="FFFFFF"/>
          </a:solidFill>
          <a:ln w="9525">
            <a:solidFill>
              <a:srgbClr val="000000"/>
            </a:solidFill>
            <a:miter lim="800000"/>
            <a:headEnd/>
            <a:tailEnd/>
          </a:ln>
        </p:spPr>
        <p:txBody>
          <a:bodyPr/>
          <a:lstStyle/>
          <a:p>
            <a:pPr fontAlgn="auto">
              <a:spcBef>
                <a:spcPts val="0"/>
              </a:spcBef>
              <a:spcAft>
                <a:spcPts val="0"/>
              </a:spcAft>
              <a:defRPr/>
            </a:pPr>
            <a:endParaRPr lang="vi-VN" kern="0">
              <a:solidFill>
                <a:sysClr val="windowText" lastClr="000000"/>
              </a:solidFill>
              <a:latin typeface="Arial" charset="0"/>
            </a:endParaRPr>
          </a:p>
        </p:txBody>
      </p:sp>
      <p:sp>
        <p:nvSpPr>
          <p:cNvPr id="45" name="AutoShape 3"/>
          <p:cNvSpPr>
            <a:spLocks noChangeArrowheads="1"/>
          </p:cNvSpPr>
          <p:nvPr/>
        </p:nvSpPr>
        <p:spPr bwMode="auto">
          <a:xfrm>
            <a:off x="3944937" y="3722688"/>
            <a:ext cx="636588" cy="215900"/>
          </a:xfrm>
          <a:prstGeom prst="leftRightArrow">
            <a:avLst>
              <a:gd name="adj1" fmla="val 50000"/>
              <a:gd name="adj2" fmla="val 69739"/>
            </a:avLst>
          </a:prstGeom>
          <a:solidFill>
            <a:sysClr val="window" lastClr="FFFFFF"/>
          </a:solidFill>
          <a:ln w="9525">
            <a:solidFill>
              <a:srgbClr val="000000"/>
            </a:solidFill>
            <a:miter lim="800000"/>
            <a:headEnd/>
            <a:tailEnd/>
          </a:ln>
        </p:spPr>
        <p:txBody>
          <a:bodyPr/>
          <a:lstStyle/>
          <a:p>
            <a:pPr fontAlgn="auto">
              <a:spcBef>
                <a:spcPts val="0"/>
              </a:spcBef>
              <a:spcAft>
                <a:spcPts val="0"/>
              </a:spcAft>
              <a:defRPr/>
            </a:pPr>
            <a:endParaRPr lang="vi-VN" kern="0">
              <a:solidFill>
                <a:sysClr val="windowText" lastClr="000000"/>
              </a:solidFill>
              <a:latin typeface="Arial" charset="0"/>
            </a:endParaRPr>
          </a:p>
        </p:txBody>
      </p:sp>
      <p:sp>
        <p:nvSpPr>
          <p:cNvPr id="46" name="AutoShape 3"/>
          <p:cNvSpPr>
            <a:spLocks noChangeArrowheads="1"/>
          </p:cNvSpPr>
          <p:nvPr/>
        </p:nvSpPr>
        <p:spPr bwMode="auto">
          <a:xfrm>
            <a:off x="3927939" y="5067411"/>
            <a:ext cx="636588" cy="215900"/>
          </a:xfrm>
          <a:prstGeom prst="leftRightArrow">
            <a:avLst>
              <a:gd name="adj1" fmla="val 50000"/>
              <a:gd name="adj2" fmla="val 69739"/>
            </a:avLst>
          </a:prstGeom>
          <a:solidFill>
            <a:sysClr val="window" lastClr="FFFFFF"/>
          </a:solidFill>
          <a:ln w="9525">
            <a:solidFill>
              <a:srgbClr val="000000"/>
            </a:solidFill>
            <a:miter lim="800000"/>
            <a:headEnd/>
            <a:tailEnd/>
          </a:ln>
        </p:spPr>
        <p:txBody>
          <a:bodyPr/>
          <a:lstStyle/>
          <a:p>
            <a:pPr fontAlgn="auto">
              <a:spcBef>
                <a:spcPts val="0"/>
              </a:spcBef>
              <a:spcAft>
                <a:spcPts val="0"/>
              </a:spcAft>
              <a:defRPr/>
            </a:pPr>
            <a:endParaRPr lang="vi-VN" kern="0">
              <a:solidFill>
                <a:sysClr val="windowText" lastClr="000000"/>
              </a:solidFill>
              <a:latin typeface="Arial" charset="0"/>
            </a:endParaRPr>
          </a:p>
        </p:txBody>
      </p:sp>
      <p:sp>
        <p:nvSpPr>
          <p:cNvPr id="47" name="AutoShape 3"/>
          <p:cNvSpPr>
            <a:spLocks noChangeArrowheads="1"/>
          </p:cNvSpPr>
          <p:nvPr/>
        </p:nvSpPr>
        <p:spPr bwMode="auto">
          <a:xfrm>
            <a:off x="3944938" y="1119523"/>
            <a:ext cx="636587" cy="215900"/>
          </a:xfrm>
          <a:prstGeom prst="leftRightArrow">
            <a:avLst>
              <a:gd name="adj1" fmla="val 50000"/>
              <a:gd name="adj2" fmla="val 69739"/>
            </a:avLst>
          </a:prstGeom>
          <a:solidFill>
            <a:sysClr val="window" lastClr="FFFFFF"/>
          </a:solidFill>
          <a:ln w="9525">
            <a:solidFill>
              <a:srgbClr val="000000"/>
            </a:solidFill>
            <a:miter lim="800000"/>
            <a:headEnd/>
            <a:tailEnd/>
          </a:ln>
        </p:spPr>
        <p:txBody>
          <a:bodyPr/>
          <a:lstStyle/>
          <a:p>
            <a:pPr fontAlgn="auto">
              <a:spcBef>
                <a:spcPts val="0"/>
              </a:spcBef>
              <a:spcAft>
                <a:spcPts val="0"/>
              </a:spcAft>
              <a:defRPr/>
            </a:pPr>
            <a:endParaRPr lang="vi-VN" kern="0">
              <a:solidFill>
                <a:sysClr val="windowText" lastClr="000000"/>
              </a:solidFill>
              <a:latin typeface="Arial" charset="0"/>
            </a:endParaRPr>
          </a:p>
        </p:txBody>
      </p:sp>
      <p:sp>
        <p:nvSpPr>
          <p:cNvPr id="48" name="AutoShape 3"/>
          <p:cNvSpPr>
            <a:spLocks noChangeArrowheads="1"/>
          </p:cNvSpPr>
          <p:nvPr/>
        </p:nvSpPr>
        <p:spPr bwMode="auto">
          <a:xfrm>
            <a:off x="3944937" y="6412134"/>
            <a:ext cx="636588" cy="215900"/>
          </a:xfrm>
          <a:prstGeom prst="leftRightArrow">
            <a:avLst>
              <a:gd name="adj1" fmla="val 50000"/>
              <a:gd name="adj2" fmla="val 69739"/>
            </a:avLst>
          </a:prstGeom>
          <a:solidFill>
            <a:sysClr val="window" lastClr="FFFFFF"/>
          </a:solidFill>
          <a:ln w="9525">
            <a:solidFill>
              <a:srgbClr val="000000"/>
            </a:solidFill>
            <a:miter lim="800000"/>
            <a:headEnd/>
            <a:tailEnd/>
          </a:ln>
        </p:spPr>
        <p:txBody>
          <a:bodyPr/>
          <a:lstStyle/>
          <a:p>
            <a:pPr fontAlgn="auto">
              <a:spcBef>
                <a:spcPts val="0"/>
              </a:spcBef>
              <a:spcAft>
                <a:spcPts val="0"/>
              </a:spcAft>
              <a:defRPr/>
            </a:pPr>
            <a:endParaRPr lang="vi-VN" kern="0">
              <a:solidFill>
                <a:sysClr val="windowText" lastClr="000000"/>
              </a:solidFill>
              <a:latin typeface="Arial" charset="0"/>
            </a:endParaRPr>
          </a:p>
        </p:txBody>
      </p:sp>
      <p:sp>
        <p:nvSpPr>
          <p:cNvPr id="49" name="Down Arrow 48"/>
          <p:cNvSpPr/>
          <p:nvPr/>
        </p:nvSpPr>
        <p:spPr bwMode="auto">
          <a:xfrm>
            <a:off x="1692275" y="1630486"/>
            <a:ext cx="344488" cy="425450"/>
          </a:xfrm>
          <a:prstGeom prst="downArrow">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vi-VN">
              <a:solidFill>
                <a:srgbClr val="FFFFFF"/>
              </a:solidFill>
              <a:latin typeface="Arial" charset="0"/>
              <a:cs typeface="Arial" charset="0"/>
            </a:endParaRPr>
          </a:p>
        </p:txBody>
      </p:sp>
      <p:sp>
        <p:nvSpPr>
          <p:cNvPr id="51" name="Down Arrow 50"/>
          <p:cNvSpPr/>
          <p:nvPr/>
        </p:nvSpPr>
        <p:spPr bwMode="auto">
          <a:xfrm>
            <a:off x="1689357" y="2851106"/>
            <a:ext cx="344488" cy="425450"/>
          </a:xfrm>
          <a:prstGeom prst="downArrow">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vi-VN">
              <a:solidFill>
                <a:srgbClr val="FFFFFF"/>
              </a:solidFill>
              <a:latin typeface="Arial" charset="0"/>
              <a:cs typeface="Arial" charset="0"/>
            </a:endParaRPr>
          </a:p>
        </p:txBody>
      </p:sp>
      <p:sp>
        <p:nvSpPr>
          <p:cNvPr id="52" name="Down Arrow 51"/>
          <p:cNvSpPr/>
          <p:nvPr/>
        </p:nvSpPr>
        <p:spPr bwMode="auto">
          <a:xfrm>
            <a:off x="1657350" y="4349326"/>
            <a:ext cx="344488" cy="425450"/>
          </a:xfrm>
          <a:prstGeom prst="downArrow">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vi-VN">
              <a:solidFill>
                <a:srgbClr val="FFFFFF"/>
              </a:solidFill>
              <a:latin typeface="Arial" charset="0"/>
              <a:cs typeface="Arial" charset="0"/>
            </a:endParaRPr>
          </a:p>
        </p:txBody>
      </p:sp>
      <p:sp>
        <p:nvSpPr>
          <p:cNvPr id="53" name="Down Arrow 52"/>
          <p:cNvSpPr/>
          <p:nvPr/>
        </p:nvSpPr>
        <p:spPr bwMode="auto">
          <a:xfrm>
            <a:off x="1655763" y="5693982"/>
            <a:ext cx="346075" cy="425450"/>
          </a:xfrm>
          <a:prstGeom prst="downArrow">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vi-VN">
              <a:solidFill>
                <a:srgbClr val="FFFFFF"/>
              </a:solidFill>
              <a:latin typeface="Arial" charset="0"/>
              <a:cs typeface="Arial" charset="0"/>
            </a:endParaRPr>
          </a:p>
        </p:txBody>
      </p:sp>
      <p:sp>
        <p:nvSpPr>
          <p:cNvPr id="54" name="Down Arrow 53"/>
          <p:cNvSpPr/>
          <p:nvPr/>
        </p:nvSpPr>
        <p:spPr bwMode="auto">
          <a:xfrm>
            <a:off x="6593257" y="1539876"/>
            <a:ext cx="346075" cy="425450"/>
          </a:xfrm>
          <a:prstGeom prst="downArrow">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vi-VN">
              <a:solidFill>
                <a:srgbClr val="FFFFFF"/>
              </a:solidFill>
              <a:latin typeface="Arial" charset="0"/>
              <a:cs typeface="Arial" charset="0"/>
            </a:endParaRPr>
          </a:p>
        </p:txBody>
      </p:sp>
      <p:sp>
        <p:nvSpPr>
          <p:cNvPr id="55" name="Down Arrow 54"/>
          <p:cNvSpPr/>
          <p:nvPr/>
        </p:nvSpPr>
        <p:spPr bwMode="auto">
          <a:xfrm>
            <a:off x="6594845" y="5640075"/>
            <a:ext cx="344487" cy="425450"/>
          </a:xfrm>
          <a:prstGeom prst="downArrow">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vi-VN">
              <a:solidFill>
                <a:srgbClr val="FFFFFF"/>
              </a:solidFill>
              <a:latin typeface="Arial" charset="0"/>
              <a:cs typeface="Arial" charset="0"/>
            </a:endParaRPr>
          </a:p>
        </p:txBody>
      </p:sp>
      <p:sp>
        <p:nvSpPr>
          <p:cNvPr id="57" name="Down Arrow 56"/>
          <p:cNvSpPr/>
          <p:nvPr/>
        </p:nvSpPr>
        <p:spPr bwMode="auto">
          <a:xfrm>
            <a:off x="6581596" y="2845852"/>
            <a:ext cx="344487" cy="425450"/>
          </a:xfrm>
          <a:prstGeom prst="downArrow">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vi-VN">
              <a:solidFill>
                <a:srgbClr val="FFFFFF"/>
              </a:solidFill>
              <a:latin typeface="Arial" charset="0"/>
              <a:cs typeface="Arial" charset="0"/>
            </a:endParaRPr>
          </a:p>
        </p:txBody>
      </p:sp>
      <p:sp>
        <p:nvSpPr>
          <p:cNvPr id="58" name="Down Arrow 57"/>
          <p:cNvSpPr/>
          <p:nvPr/>
        </p:nvSpPr>
        <p:spPr bwMode="auto">
          <a:xfrm>
            <a:off x="6594845" y="4349326"/>
            <a:ext cx="344487" cy="425450"/>
          </a:xfrm>
          <a:prstGeom prst="downArrow">
            <a:avLst/>
          </a:prstGeom>
          <a:solidFill>
            <a:schemeClr val="tx1">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vi-VN">
              <a:solidFill>
                <a:srgbClr val="FFFFFF"/>
              </a:solidFill>
              <a:latin typeface="Arial" charset="0"/>
              <a:cs typeface="Arial" charset="0"/>
            </a:endParaRPr>
          </a:p>
        </p:txBody>
      </p:sp>
      <p:sp>
        <p:nvSpPr>
          <p:cNvPr id="16" name="Rounded Rectangle 15"/>
          <p:cNvSpPr/>
          <p:nvPr/>
        </p:nvSpPr>
        <p:spPr>
          <a:xfrm>
            <a:off x="304800" y="89443"/>
            <a:ext cx="6553200" cy="584689"/>
          </a:xfrm>
          <a:prstGeom prst="roundRect">
            <a:avLst/>
          </a:prstGeom>
          <a:solidFill>
            <a:schemeClr val="bg1"/>
          </a:solidFill>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TRỤ CỘT GD CỦA UNESCO</a:t>
            </a:r>
            <a:endParaRPr lang="en-US" sz="2400" b="1" dirty="0">
              <a:solidFill>
                <a:srgbClr val="C00000"/>
              </a:solidFill>
            </a:endParaRPr>
          </a:p>
        </p:txBody>
      </p:sp>
    </p:spTree>
    <p:custDataLst>
      <p:tags r:id="rId1"/>
    </p:custDataLst>
    <p:extLst>
      <p:ext uri="{BB962C8B-B14F-4D97-AF65-F5344CB8AC3E}">
        <p14:creationId xmlns:p14="http://schemas.microsoft.com/office/powerpoint/2010/main" val="3994912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hrinsider.vietnamworks.com/wp-content/uploads/2015/01/d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43464"/>
            <a:ext cx="8737600" cy="573765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04800" y="89443"/>
            <a:ext cx="6553200" cy="584689"/>
          </a:xfrm>
          <a:prstGeom prst="roundRect">
            <a:avLst/>
          </a:prstGeom>
          <a:solidFill>
            <a:schemeClr val="bg1"/>
          </a:solidFill>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MÔ HÌNH TẢNG BĂNG CẤU TRÚC NL</a:t>
            </a:r>
            <a:endParaRPr lang="en-US" sz="2400" b="1" dirty="0">
              <a:solidFill>
                <a:srgbClr val="C00000"/>
              </a:solidFill>
            </a:endParaRPr>
          </a:p>
        </p:txBody>
      </p:sp>
    </p:spTree>
    <p:custDataLst>
      <p:tags r:id="rId1"/>
    </p:custDataLst>
    <p:extLst>
      <p:ext uri="{BB962C8B-B14F-4D97-AF65-F5344CB8AC3E}">
        <p14:creationId xmlns:p14="http://schemas.microsoft.com/office/powerpoint/2010/main" val="2564275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4294967295"/>
            <p:extLst>
              <p:ext uri="{D42A27DB-BD31-4B8C-83A1-F6EECF244321}">
                <p14:modId xmlns:p14="http://schemas.microsoft.com/office/powerpoint/2010/main" val="2759969648"/>
              </p:ext>
            </p:extLst>
          </p:nvPr>
        </p:nvGraphicFramePr>
        <p:xfrm>
          <a:off x="609600" y="1036637"/>
          <a:ext cx="8077200" cy="551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304800" y="89443"/>
            <a:ext cx="6553200" cy="584689"/>
          </a:xfrm>
          <a:prstGeom prst="roundRect">
            <a:avLst/>
          </a:prstGeom>
          <a:solidFill>
            <a:schemeClr val="bg1"/>
          </a:solidFill>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MỤC TIÊU GIÁO DỤC</a:t>
            </a:r>
            <a:endParaRPr lang="en-US" sz="2400" b="1" dirty="0">
              <a:solidFill>
                <a:srgbClr val="C00000"/>
              </a:solidFill>
            </a:endParaRPr>
          </a:p>
        </p:txBody>
      </p:sp>
    </p:spTree>
    <p:custDataLst>
      <p:tags r:id="rId1"/>
    </p:custDataLst>
    <p:extLst>
      <p:ext uri="{BB962C8B-B14F-4D97-AF65-F5344CB8AC3E}">
        <p14:creationId xmlns:p14="http://schemas.microsoft.com/office/powerpoint/2010/main" val="3867251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noGrp="1"/>
          </p:cNvGraphicFramePr>
          <p:nvPr>
            <p:extLst>
              <p:ext uri="{D42A27DB-BD31-4B8C-83A1-F6EECF244321}">
                <p14:modId xmlns:p14="http://schemas.microsoft.com/office/powerpoint/2010/main" val="2845777993"/>
              </p:ext>
            </p:extLst>
          </p:nvPr>
        </p:nvGraphicFramePr>
        <p:xfrm>
          <a:off x="152401" y="1752478"/>
          <a:ext cx="8763000" cy="38101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2255520" y="-60960"/>
            <a:ext cx="3647153" cy="923330"/>
          </a:xfrm>
          <a:prstGeom prst="rect">
            <a:avLst/>
          </a:prstGeom>
          <a:noFill/>
        </p:spPr>
        <p:txBody>
          <a:bodyPr wrap="none" lIns="91440" tIns="45720" rIns="91440" bIns="45720">
            <a:spAutoFit/>
          </a:bodyPr>
          <a:lstStyle/>
          <a:p>
            <a:pPr algn="ctr"/>
            <a:r>
              <a:rPr lang="en-US" sz="5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NỘI DUNG</a:t>
            </a:r>
            <a:endParaRPr lang="en-US" sz="54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1095761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eresachinn.co.uk/wp-content/uploads/2013/08/competen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904120"/>
            <a:ext cx="3221505" cy="2647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d4nations.com/webpubl/images/1aacompete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305" y="3765642"/>
            <a:ext cx="3213793" cy="309235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76200" y="101111"/>
            <a:ext cx="4648200" cy="584689"/>
          </a:xfrm>
          <a:prstGeom prst="roundRect">
            <a:avLst/>
          </a:prstGeom>
          <a:solidFill>
            <a:schemeClr val="bg1"/>
          </a:solidFill>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p>
            <a:pPr algn="ctr" eaLnBrk="0" hangingPunct="0">
              <a:defRPr/>
            </a:pPr>
            <a:r>
              <a:rPr lang="nb-NO" sz="2400" b="1" smtClean="0">
                <a:solidFill>
                  <a:srgbClr val="C00000"/>
                </a:solidFill>
                <a:latin typeface="Arial" pitchFamily="34" charset="0"/>
                <a:cs typeface="Arial" pitchFamily="34" charset="0"/>
              </a:rPr>
              <a:t>NĂNG LỰC CỦA HỌC SINH</a:t>
            </a:r>
            <a:endParaRPr lang="en-US" sz="2400" b="1" dirty="0">
              <a:solidFill>
                <a:srgbClr val="C00000"/>
              </a:solidFill>
            </a:endParaRPr>
          </a:p>
        </p:txBody>
      </p:sp>
      <p:sp>
        <p:nvSpPr>
          <p:cNvPr id="8" name="Content Placeholder 2"/>
          <p:cNvSpPr txBox="1">
            <a:spLocks/>
          </p:cNvSpPr>
          <p:nvPr/>
        </p:nvSpPr>
        <p:spPr>
          <a:xfrm>
            <a:off x="23610" y="990600"/>
            <a:ext cx="8967989" cy="3276600"/>
          </a:xfrm>
          <a:prstGeom prst="rect">
            <a:avLst/>
          </a:prstGeom>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lnSpc>
                <a:spcPct val="120000"/>
              </a:lnSpc>
              <a:buNone/>
            </a:pPr>
            <a:r>
              <a:rPr lang="en-US" kern="0" smtClean="0"/>
              <a:t>Chương trình GDPT của Quebec – Canada:</a:t>
            </a:r>
          </a:p>
          <a:p>
            <a:pPr marL="457200" lvl="1" indent="0" algn="just">
              <a:lnSpc>
                <a:spcPct val="120000"/>
              </a:lnSpc>
              <a:buNone/>
            </a:pPr>
            <a:r>
              <a:rPr lang="en-US" kern="0" smtClean="0">
                <a:solidFill>
                  <a:srgbClr val="C00000"/>
                </a:solidFill>
              </a:rPr>
              <a:t>Năng lực là sự kết hợp một cách linh hoạt và có tổ chức kiến thức, kĩ năng với thái độ, tình cảm, giá trị, động cơ cá nhân… </a:t>
            </a:r>
            <a:r>
              <a:rPr lang="en-US" i="1" kern="0" smtClean="0">
                <a:solidFill>
                  <a:srgbClr val="C00000"/>
                </a:solidFill>
              </a:rPr>
              <a:t>nhằm giải quyết hiệu quả một nhiệm vụ cụ thể trong bối cảnh nhất định</a:t>
            </a:r>
            <a:r>
              <a:rPr lang="en-US" kern="0" smtClean="0">
                <a:solidFill>
                  <a:srgbClr val="C00000"/>
                </a:solidFill>
              </a:rPr>
              <a:t>.</a:t>
            </a:r>
          </a:p>
        </p:txBody>
      </p:sp>
      <p:sp>
        <p:nvSpPr>
          <p:cNvPr id="2" name="Rectangle 1"/>
          <p:cNvSpPr/>
          <p:nvPr/>
        </p:nvSpPr>
        <p:spPr>
          <a:xfrm>
            <a:off x="6612468" y="3904120"/>
            <a:ext cx="2514599" cy="1938992"/>
          </a:xfrm>
          <a:prstGeom prst="rect">
            <a:avLst/>
          </a:prstGeom>
        </p:spPr>
        <p:txBody>
          <a:bodyPr wrap="square">
            <a:spAutoFit/>
          </a:bodyPr>
          <a:lstStyle/>
          <a:p>
            <a:pPr algn="just"/>
            <a:r>
              <a:rPr lang="en-US" sz="2000" smtClean="0"/>
              <a:t>NL sự </a:t>
            </a:r>
            <a:r>
              <a:rPr lang="en-US" sz="2000"/>
              <a:t>chuyển hóa </a:t>
            </a:r>
            <a:r>
              <a:rPr lang="en-US" sz="2000" i="1" u="sng"/>
              <a:t>kĩ năng</a:t>
            </a:r>
            <a:r>
              <a:rPr lang="en-US" sz="2000"/>
              <a:t> sang </a:t>
            </a:r>
            <a:r>
              <a:rPr lang="en-US" sz="2000" i="1" u="sng"/>
              <a:t>giải quyết vấn đề thực tế</a:t>
            </a:r>
            <a:r>
              <a:rPr lang="en-US" sz="2000"/>
              <a:t>, trong bối cảnh thực hoặc bối cảnh mới </a:t>
            </a:r>
          </a:p>
        </p:txBody>
      </p:sp>
    </p:spTree>
    <p:custDataLst>
      <p:tags r:id="rId1"/>
    </p:custDataLst>
    <p:extLst>
      <p:ext uri="{BB962C8B-B14F-4D97-AF65-F5344CB8AC3E}">
        <p14:creationId xmlns:p14="http://schemas.microsoft.com/office/powerpoint/2010/main" val="2910733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bwMode="auto">
          <a:xfrm>
            <a:off x="223234" y="3030543"/>
            <a:ext cx="8191500" cy="3390900"/>
          </a:xfrm>
          <a:prstGeom prst="rect">
            <a:avLst/>
          </a:prstGeom>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19088" indent="-319088" algn="just"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Arial" pitchFamily="34" charset="0"/>
                <a:ea typeface="+mn-ea"/>
                <a:cs typeface="Arial" pitchFamily="34" charset="0"/>
              </a:defRPr>
            </a:lvl1pPr>
            <a:lvl2pPr marL="639763" indent="-273050" algn="just"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Arial" pitchFamily="34" charset="0"/>
                <a:ea typeface="+mn-ea"/>
                <a:cs typeface="Arial" pitchFamily="34" charset="0"/>
              </a:defRPr>
            </a:lvl2pPr>
            <a:lvl3pPr marL="914400" indent="-228600" algn="just"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Arial" pitchFamily="34" charset="0"/>
                <a:ea typeface="+mn-ea"/>
                <a:cs typeface="Arial" pitchFamily="34" charset="0"/>
              </a:defRPr>
            </a:lvl3pPr>
            <a:lvl4pPr marL="1371600" indent="-228600" algn="just"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Arial" pitchFamily="34" charset="0"/>
                <a:ea typeface="+mn-ea"/>
                <a:cs typeface="Arial" pitchFamily="34" charset="0"/>
              </a:defRPr>
            </a:lvl4pPr>
            <a:lvl5pPr marL="1828800" indent="-228600" algn="just"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50000"/>
              </a:lnSpc>
              <a:buNone/>
            </a:pPr>
            <a:r>
              <a:rPr lang="en-US" sz="2800" smtClean="0"/>
              <a:t>Thảo luận nhóm (5’):</a:t>
            </a:r>
          </a:p>
          <a:p>
            <a:pPr marL="0" indent="0" algn="ctr">
              <a:lnSpc>
                <a:spcPct val="150000"/>
              </a:lnSpc>
              <a:buNone/>
            </a:pPr>
            <a:r>
              <a:rPr lang="en-US" sz="3200" b="1" smtClean="0"/>
              <a:t>Những năng lực nào cần chú trọng rèn luyện cho người học trong</a:t>
            </a:r>
          </a:p>
          <a:p>
            <a:pPr marL="0" indent="0" algn="ctr">
              <a:lnSpc>
                <a:spcPct val="150000"/>
              </a:lnSpc>
              <a:buNone/>
            </a:pPr>
            <a:r>
              <a:rPr lang="en-US" sz="3200" b="1" smtClean="0"/>
              <a:t> thế kỉ 21?</a:t>
            </a:r>
            <a:endParaRPr lang="vi-VN" sz="2400"/>
          </a:p>
          <a:p>
            <a:pPr>
              <a:lnSpc>
                <a:spcPct val="150000"/>
              </a:lnSpc>
            </a:pPr>
            <a:endParaRPr lang="en-US" sz="240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3962400" cy="2954343"/>
          </a:xfrm>
          <a:prstGeom prst="rect">
            <a:avLst/>
          </a:prstGeom>
        </p:spPr>
      </p:pic>
    </p:spTree>
    <p:custDataLst>
      <p:tags r:id="rId1"/>
    </p:custDataLst>
    <p:extLst>
      <p:ext uri="{BB962C8B-B14F-4D97-AF65-F5344CB8AC3E}">
        <p14:creationId xmlns:p14="http://schemas.microsoft.com/office/powerpoint/2010/main" val="104991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600200"/>
            <a:ext cx="5486400" cy="525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1066800"/>
            <a:ext cx="5363456" cy="446276"/>
          </a:xfrm>
          <a:prstGeom prst="rect">
            <a:avLst/>
          </a:prstGeom>
        </p:spPr>
        <p:txBody>
          <a:bodyPr wrap="none">
            <a:spAutoFit/>
          </a:bodyPr>
          <a:lstStyle/>
          <a:p>
            <a:r>
              <a:rPr lang="en-US" sz="2300"/>
              <a:t>Bộ GD-ĐT (dự thảo chương trình 2015)</a:t>
            </a:r>
          </a:p>
        </p:txBody>
      </p:sp>
      <p:sp>
        <p:nvSpPr>
          <p:cNvPr id="4" name="Rounded Rectangle 3"/>
          <p:cNvSpPr/>
          <p:nvPr/>
        </p:nvSpPr>
        <p:spPr>
          <a:xfrm>
            <a:off x="228600" y="212832"/>
            <a:ext cx="6848519"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NĂNG LỰC CỦA HỌC SINH TK 21</a:t>
            </a:r>
            <a:endParaRPr lang="en-US" b="1" dirty="0">
              <a:solidFill>
                <a:srgbClr val="C00000"/>
              </a:solidFill>
            </a:endParaRPr>
          </a:p>
        </p:txBody>
      </p:sp>
    </p:spTree>
    <p:custDataLst>
      <p:tags r:id="rId1"/>
    </p:custDataLst>
    <p:extLst>
      <p:ext uri="{BB962C8B-B14F-4D97-AF65-F5344CB8AC3E}">
        <p14:creationId xmlns:p14="http://schemas.microsoft.com/office/powerpoint/2010/main" val="3751660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00" y="101111"/>
            <a:ext cx="6705600" cy="584689"/>
          </a:xfrm>
          <a:prstGeom prst="roundRect">
            <a:avLst/>
          </a:prstGeom>
          <a:solidFill>
            <a:schemeClr val="bg1"/>
          </a:solidFill>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p>
            <a:pPr algn="ctr" eaLnBrk="0" hangingPunct="0">
              <a:defRPr/>
            </a:pPr>
            <a:r>
              <a:rPr lang="nb-NO" sz="2400" b="1" smtClean="0">
                <a:solidFill>
                  <a:srgbClr val="C00000"/>
                </a:solidFill>
                <a:latin typeface="Arial" pitchFamily="34" charset="0"/>
                <a:cs typeface="Arial" pitchFamily="34" charset="0"/>
              </a:rPr>
              <a:t>3 PHẨM CHẤT – 9 NĂNG LỰC CHUNG</a:t>
            </a:r>
            <a:endParaRPr lang="en-US" sz="2400" b="1" dirty="0">
              <a:solidFill>
                <a:srgbClr val="C00000"/>
              </a:solidFill>
            </a:endParaRPr>
          </a:p>
        </p:txBody>
      </p:sp>
      <p:pic>
        <p:nvPicPr>
          <p:cNvPr id="5" name="Picture 2" descr="http://dantri4.vcmedia.vn/k:2015/2-13-chot-qcel-1438993316984/chuong-trinh-giao-duc-moi-thuc-hien-khong-de.jpg"/>
          <p:cNvPicPr>
            <a:picLocks noChangeAspect="1" noChangeArrowheads="1"/>
          </p:cNvPicPr>
          <p:nvPr/>
        </p:nvPicPr>
        <p:blipFill>
          <a:blip r:embed="rId3"/>
          <a:srcRect/>
          <a:stretch>
            <a:fillRect/>
          </a:stretch>
        </p:blipFill>
        <p:spPr>
          <a:xfrm>
            <a:off x="187496" y="1219200"/>
            <a:ext cx="8616217" cy="5029200"/>
          </a:xfrm>
          <a:prstGeom prst="rect">
            <a:avLst/>
          </a:prstGeom>
          <a:noFill/>
        </p:spPr>
      </p:pic>
    </p:spTree>
    <p:custDataLst>
      <p:tags r:id="rId1"/>
    </p:custDataLst>
    <p:extLst>
      <p:ext uri="{BB962C8B-B14F-4D97-AF65-F5344CB8AC3E}">
        <p14:creationId xmlns:p14="http://schemas.microsoft.com/office/powerpoint/2010/main" val="3503712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Flowchart: Process 8"/>
          <p:cNvSpPr>
            <a:spLocks noChangeArrowheads="1"/>
          </p:cNvSpPr>
          <p:nvPr/>
        </p:nvSpPr>
        <p:spPr bwMode="auto">
          <a:xfrm>
            <a:off x="152400" y="1676400"/>
            <a:ext cx="8763000" cy="4800600"/>
          </a:xfrm>
          <a:prstGeom prst="flowChartProcess">
            <a:avLst/>
          </a:prstGeom>
          <a:ln>
            <a:headEnd/>
            <a:tailEnd/>
          </a:ln>
        </p:spPr>
        <p:style>
          <a:lnRef idx="1">
            <a:schemeClr val="accent5"/>
          </a:lnRef>
          <a:fillRef idx="2">
            <a:schemeClr val="accent5"/>
          </a:fillRef>
          <a:effectRef idx="1">
            <a:schemeClr val="accent5"/>
          </a:effectRef>
          <a:fontRef idx="minor">
            <a:schemeClr val="dk1"/>
          </a:fontRef>
        </p:style>
        <p:txBody>
          <a:bodyPr/>
          <a:lstStyle/>
          <a:p>
            <a:pPr>
              <a:defRPr/>
            </a:pPr>
            <a:endParaRPr lang="en-US" sz="2200" b="1" baseline="0">
              <a:solidFill>
                <a:srgbClr val="FF0000"/>
              </a:solidFill>
              <a:cs typeface="Arial" charset="0"/>
            </a:endParaRPr>
          </a:p>
          <a:p>
            <a:pPr>
              <a:defRPr/>
            </a:pPr>
            <a:r>
              <a:rPr lang="en-US" sz="2200" b="1" baseline="0">
                <a:solidFill>
                  <a:srgbClr val="000000"/>
                </a:solidFill>
                <a:cs typeface="Arial" charset="0"/>
              </a:rPr>
              <a:t>1. Năng lực tự học</a:t>
            </a:r>
          </a:p>
          <a:p>
            <a:pPr>
              <a:defRPr/>
            </a:pPr>
            <a:r>
              <a:rPr lang="en-US" sz="2200" b="1" baseline="0">
                <a:solidFill>
                  <a:srgbClr val="000000"/>
                </a:solidFill>
                <a:cs typeface="Arial" charset="0"/>
              </a:rPr>
              <a:t>2. Năng lực giải quyết vấn đề             </a:t>
            </a:r>
          </a:p>
          <a:p>
            <a:pPr>
              <a:defRPr/>
            </a:pPr>
            <a:r>
              <a:rPr lang="en-US" sz="2200" b="1">
                <a:solidFill>
                  <a:srgbClr val="000000"/>
                </a:solidFill>
                <a:cs typeface="Arial" charset="0"/>
              </a:rPr>
              <a:t> </a:t>
            </a:r>
            <a:r>
              <a:rPr lang="en-US" sz="2200" b="1" smtClean="0">
                <a:solidFill>
                  <a:srgbClr val="000000"/>
                </a:solidFill>
                <a:cs typeface="Arial" charset="0"/>
              </a:rPr>
              <a:t>    &amp; </a:t>
            </a:r>
            <a:r>
              <a:rPr lang="en-US" sz="2200" b="1" baseline="0" smtClean="0">
                <a:solidFill>
                  <a:srgbClr val="000000"/>
                </a:solidFill>
                <a:cs typeface="Arial" charset="0"/>
              </a:rPr>
              <a:t>sáng </a:t>
            </a:r>
            <a:r>
              <a:rPr lang="en-US" sz="2200" b="1" baseline="0">
                <a:solidFill>
                  <a:srgbClr val="000000"/>
                </a:solidFill>
                <a:cs typeface="Arial" charset="0"/>
              </a:rPr>
              <a:t>tạo</a:t>
            </a:r>
          </a:p>
          <a:p>
            <a:pPr>
              <a:defRPr/>
            </a:pPr>
            <a:r>
              <a:rPr lang="en-US" sz="2200" b="1">
                <a:solidFill>
                  <a:srgbClr val="000000"/>
                </a:solidFill>
                <a:cs typeface="Arial" charset="0"/>
              </a:rPr>
              <a:t>3</a:t>
            </a:r>
            <a:r>
              <a:rPr lang="en-US" sz="2200" b="1" baseline="0" smtClean="0">
                <a:solidFill>
                  <a:srgbClr val="000000"/>
                </a:solidFill>
                <a:cs typeface="Arial" charset="0"/>
              </a:rPr>
              <a:t>. </a:t>
            </a:r>
            <a:r>
              <a:rPr lang="en-US" sz="2200" b="1" baseline="0">
                <a:solidFill>
                  <a:srgbClr val="000000"/>
                </a:solidFill>
                <a:cs typeface="Arial" charset="0"/>
              </a:rPr>
              <a:t>Năng lực </a:t>
            </a:r>
            <a:r>
              <a:rPr lang="en-US" sz="2200" b="1" baseline="0" smtClean="0">
                <a:solidFill>
                  <a:srgbClr val="000000"/>
                </a:solidFill>
                <a:cs typeface="Arial" charset="0"/>
              </a:rPr>
              <a:t>thẩm</a:t>
            </a:r>
            <a:r>
              <a:rPr lang="en-US" sz="2200" b="1" smtClean="0">
                <a:solidFill>
                  <a:srgbClr val="000000"/>
                </a:solidFill>
                <a:cs typeface="Arial" charset="0"/>
              </a:rPr>
              <a:t> mỹ</a:t>
            </a:r>
            <a:endParaRPr lang="en-US" sz="2200" b="1" baseline="0">
              <a:solidFill>
                <a:srgbClr val="000000"/>
              </a:solidFill>
              <a:cs typeface="Arial" charset="0"/>
            </a:endParaRPr>
          </a:p>
          <a:p>
            <a:pPr>
              <a:defRPr/>
            </a:pPr>
            <a:r>
              <a:rPr lang="en-US" sz="2200" b="1" baseline="0" smtClean="0">
                <a:solidFill>
                  <a:srgbClr val="0070C0"/>
                </a:solidFill>
                <a:cs typeface="Arial" charset="0"/>
              </a:rPr>
              <a:t>4. Năng</a:t>
            </a:r>
            <a:r>
              <a:rPr lang="en-US" sz="2200" b="1" smtClean="0">
                <a:solidFill>
                  <a:srgbClr val="0070C0"/>
                </a:solidFill>
                <a:cs typeface="Arial" charset="0"/>
              </a:rPr>
              <a:t> lực thể chất</a:t>
            </a:r>
            <a:endParaRPr lang="en-US" sz="2200" b="1" baseline="0">
              <a:solidFill>
                <a:srgbClr val="0070C0"/>
              </a:solidFill>
              <a:cs typeface="Arial" charset="0"/>
            </a:endParaRPr>
          </a:p>
          <a:p>
            <a:pPr>
              <a:defRPr/>
            </a:pPr>
            <a:r>
              <a:rPr lang="en-US" sz="2200" b="1" baseline="0">
                <a:solidFill>
                  <a:srgbClr val="000000"/>
                </a:solidFill>
                <a:cs typeface="Arial" charset="0"/>
              </a:rPr>
              <a:t>5. Năng lực giao tiếp</a:t>
            </a:r>
          </a:p>
          <a:p>
            <a:pPr>
              <a:defRPr/>
            </a:pPr>
            <a:r>
              <a:rPr lang="en-US" sz="2200" b="1" baseline="0">
                <a:solidFill>
                  <a:srgbClr val="000000"/>
                </a:solidFill>
                <a:cs typeface="Arial" charset="0"/>
              </a:rPr>
              <a:t>6. Năng lực hợp tác</a:t>
            </a:r>
            <a:endParaRPr lang="en-US" sz="2200" b="1" baseline="0">
              <a:solidFill>
                <a:srgbClr val="0070C0"/>
              </a:solidFill>
              <a:cs typeface="Arial" charset="0"/>
            </a:endParaRPr>
          </a:p>
          <a:p>
            <a:pPr>
              <a:defRPr/>
            </a:pPr>
            <a:endParaRPr lang="en-US" sz="2200" b="1" baseline="0">
              <a:solidFill>
                <a:srgbClr val="0070C0"/>
              </a:solidFill>
              <a:cs typeface="Arial" charset="0"/>
            </a:endParaRPr>
          </a:p>
          <a:p>
            <a:pPr>
              <a:defRPr/>
            </a:pPr>
            <a:r>
              <a:rPr lang="en-US" sz="2200" b="1" baseline="0">
                <a:solidFill>
                  <a:srgbClr val="000000"/>
                </a:solidFill>
                <a:cs typeface="Arial" charset="0"/>
              </a:rPr>
              <a:t>7. Năng lực sử dụng CNTT và </a:t>
            </a:r>
          </a:p>
          <a:p>
            <a:pPr>
              <a:defRPr/>
            </a:pPr>
            <a:r>
              <a:rPr lang="en-US" sz="2200" b="1" baseline="0">
                <a:solidFill>
                  <a:srgbClr val="000000"/>
                </a:solidFill>
                <a:cs typeface="Arial" charset="0"/>
              </a:rPr>
              <a:t>    truyền thông (ICT</a:t>
            </a:r>
            <a:r>
              <a:rPr lang="en-US" sz="2200" b="1" baseline="0" smtClean="0">
                <a:solidFill>
                  <a:srgbClr val="000000"/>
                </a:solidFill>
                <a:cs typeface="Arial" charset="0"/>
              </a:rPr>
              <a:t>)</a:t>
            </a:r>
            <a:endParaRPr lang="en-US" sz="2200" b="1" baseline="0">
              <a:solidFill>
                <a:srgbClr val="000000"/>
              </a:solidFill>
              <a:cs typeface="Arial" charset="0"/>
            </a:endParaRPr>
          </a:p>
          <a:p>
            <a:pPr>
              <a:defRPr/>
            </a:pPr>
            <a:r>
              <a:rPr lang="en-US" sz="2200" b="1">
                <a:solidFill>
                  <a:srgbClr val="000000"/>
                </a:solidFill>
                <a:cs typeface="Arial" charset="0"/>
              </a:rPr>
              <a:t>8</a:t>
            </a:r>
            <a:r>
              <a:rPr lang="en-US" sz="2200" b="1" baseline="0" smtClean="0">
                <a:solidFill>
                  <a:srgbClr val="000000"/>
                </a:solidFill>
                <a:cs typeface="Arial" charset="0"/>
              </a:rPr>
              <a:t>. </a:t>
            </a:r>
            <a:r>
              <a:rPr lang="en-US" sz="2200" b="1" baseline="0">
                <a:solidFill>
                  <a:srgbClr val="000000"/>
                </a:solidFill>
                <a:cs typeface="Arial" charset="0"/>
              </a:rPr>
              <a:t>Năng lực tính toán</a:t>
            </a:r>
          </a:p>
        </p:txBody>
      </p:sp>
      <p:sp>
        <p:nvSpPr>
          <p:cNvPr id="14340" name="Text Box 7"/>
          <p:cNvSpPr txBox="1">
            <a:spLocks noChangeArrowheads="1"/>
          </p:cNvSpPr>
          <p:nvPr/>
        </p:nvSpPr>
        <p:spPr bwMode="auto">
          <a:xfrm>
            <a:off x="5257800" y="2667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endParaRPr lang="en-US" altLang="en-US"/>
          </a:p>
        </p:txBody>
      </p:sp>
      <p:sp>
        <p:nvSpPr>
          <p:cNvPr id="566280" name="Text Box 8"/>
          <p:cNvSpPr txBox="1">
            <a:spLocks noChangeArrowheads="1"/>
          </p:cNvSpPr>
          <p:nvPr/>
        </p:nvSpPr>
        <p:spPr bwMode="auto">
          <a:xfrm>
            <a:off x="5562600" y="2184400"/>
            <a:ext cx="3124200" cy="1196975"/>
          </a:xfrm>
          <a:prstGeom prst="rect">
            <a:avLst/>
          </a:prstGeom>
          <a:solidFill>
            <a:srgbClr val="FFFF99"/>
          </a:solidFill>
          <a:ln w="9525">
            <a:solidFill>
              <a:srgbClr val="FF0000"/>
            </a:solidFill>
            <a:miter lim="800000"/>
            <a:headEnd/>
            <a:tailEnd/>
          </a:ln>
        </p:spPr>
        <p:txBody>
          <a:bodyPr wrap="square">
            <a:spAutoFit/>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spcBef>
                <a:spcPct val="50000"/>
              </a:spcBef>
            </a:pPr>
            <a:r>
              <a:rPr lang="en-US" altLang="en-US" b="1" baseline="0"/>
              <a:t>Nhóm năng lực làm chủ và phát triển bản thân</a:t>
            </a:r>
          </a:p>
        </p:txBody>
      </p:sp>
      <p:grpSp>
        <p:nvGrpSpPr>
          <p:cNvPr id="3" name="Group 2"/>
          <p:cNvGrpSpPr/>
          <p:nvPr/>
        </p:nvGrpSpPr>
        <p:grpSpPr>
          <a:xfrm>
            <a:off x="5105400" y="2133600"/>
            <a:ext cx="457021" cy="1219200"/>
            <a:chOff x="5105400" y="990600"/>
            <a:chExt cx="457021" cy="1219200"/>
          </a:xfrm>
        </p:grpSpPr>
        <p:sp>
          <p:nvSpPr>
            <p:cNvPr id="566277" name="AutoShape 5"/>
            <p:cNvSpPr>
              <a:spLocks/>
            </p:cNvSpPr>
            <p:nvPr/>
          </p:nvSpPr>
          <p:spPr bwMode="auto">
            <a:xfrm>
              <a:off x="5105400" y="990600"/>
              <a:ext cx="76200" cy="1219200"/>
            </a:xfrm>
            <a:prstGeom prst="rightBrace">
              <a:avLst>
                <a:gd name="adj1" fmla="val 13333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endParaRPr lang="en-US" altLang="en-US"/>
            </a:p>
          </p:txBody>
        </p:sp>
        <p:sp>
          <p:nvSpPr>
            <p:cNvPr id="566281" name="Line 9"/>
            <p:cNvSpPr>
              <a:spLocks noChangeShapeType="1"/>
            </p:cNvSpPr>
            <p:nvPr/>
          </p:nvSpPr>
          <p:spPr bwMode="auto">
            <a:xfrm>
              <a:off x="5181421" y="1600558"/>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344" name="Text Box 11"/>
          <p:cNvSpPr txBox="1">
            <a:spLocks noChangeArrowheads="1"/>
          </p:cNvSpPr>
          <p:nvPr/>
        </p:nvSpPr>
        <p:spPr bwMode="auto">
          <a:xfrm>
            <a:off x="5257800" y="40386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endParaRPr lang="en-US" altLang="en-US"/>
          </a:p>
        </p:txBody>
      </p:sp>
      <p:sp>
        <p:nvSpPr>
          <p:cNvPr id="566284" name="Text Box 12"/>
          <p:cNvSpPr txBox="1">
            <a:spLocks noChangeArrowheads="1"/>
          </p:cNvSpPr>
          <p:nvPr/>
        </p:nvSpPr>
        <p:spPr bwMode="auto">
          <a:xfrm>
            <a:off x="5562600" y="3697311"/>
            <a:ext cx="3124200" cy="831850"/>
          </a:xfrm>
          <a:prstGeom prst="rect">
            <a:avLst/>
          </a:prstGeom>
          <a:solidFill>
            <a:srgbClr val="FFFF99"/>
          </a:solidFill>
          <a:ln w="9525">
            <a:solidFill>
              <a:srgbClr val="FF0000"/>
            </a:solidFill>
            <a:miter lim="800000"/>
            <a:headEnd/>
            <a:tailEnd/>
          </a:ln>
        </p:spPr>
        <p:txBody>
          <a:bodyPr wrap="square">
            <a:spAutoFit/>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spcBef>
                <a:spcPct val="50000"/>
              </a:spcBef>
            </a:pPr>
            <a:r>
              <a:rPr lang="en-US" altLang="en-US" b="1" baseline="0"/>
              <a:t>Nhóm năng lực về quan hệ xã hội</a:t>
            </a:r>
          </a:p>
        </p:txBody>
      </p:sp>
      <p:grpSp>
        <p:nvGrpSpPr>
          <p:cNvPr id="2" name="Group 1"/>
          <p:cNvGrpSpPr/>
          <p:nvPr/>
        </p:nvGrpSpPr>
        <p:grpSpPr>
          <a:xfrm>
            <a:off x="5105400" y="3767161"/>
            <a:ext cx="457200" cy="685800"/>
            <a:chOff x="4940121" y="2482492"/>
            <a:chExt cx="457200" cy="685800"/>
          </a:xfrm>
        </p:grpSpPr>
        <p:sp>
          <p:nvSpPr>
            <p:cNvPr id="566282" name="AutoShape 10"/>
            <p:cNvSpPr>
              <a:spLocks/>
            </p:cNvSpPr>
            <p:nvPr/>
          </p:nvSpPr>
          <p:spPr bwMode="auto">
            <a:xfrm>
              <a:off x="4940121" y="2482492"/>
              <a:ext cx="76200" cy="685800"/>
            </a:xfrm>
            <a:prstGeom prst="rightBrace">
              <a:avLst>
                <a:gd name="adj1" fmla="val 7500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endParaRPr lang="en-US" altLang="en-US"/>
            </a:p>
          </p:txBody>
        </p:sp>
        <p:sp>
          <p:nvSpPr>
            <p:cNvPr id="566285" name="Line 13"/>
            <p:cNvSpPr>
              <a:spLocks noChangeShapeType="1"/>
            </p:cNvSpPr>
            <p:nvPr/>
          </p:nvSpPr>
          <p:spPr bwMode="auto">
            <a:xfrm>
              <a:off x="5016321" y="2825929"/>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66287" name="Text Box 15"/>
          <p:cNvSpPr txBox="1">
            <a:spLocks noChangeArrowheads="1"/>
          </p:cNvSpPr>
          <p:nvPr/>
        </p:nvSpPr>
        <p:spPr bwMode="auto">
          <a:xfrm>
            <a:off x="5549721" y="4985108"/>
            <a:ext cx="2603680" cy="831850"/>
          </a:xfrm>
          <a:prstGeom prst="rect">
            <a:avLst/>
          </a:prstGeom>
          <a:solidFill>
            <a:srgbClr val="FFFF99"/>
          </a:solidFill>
          <a:ln w="9525">
            <a:solidFill>
              <a:srgbClr val="FF0000"/>
            </a:solidFill>
            <a:miter lim="800000"/>
            <a:headEnd/>
            <a:tailEnd/>
          </a:ln>
        </p:spPr>
        <p:txBody>
          <a:bodyPr wrap="square">
            <a:spAutoFit/>
          </a:bodyP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spcBef>
                <a:spcPct val="50000"/>
              </a:spcBef>
            </a:pPr>
            <a:r>
              <a:rPr lang="en-US" altLang="en-US" b="1" baseline="0"/>
              <a:t>Nhóm năng lực công cụ</a:t>
            </a:r>
          </a:p>
        </p:txBody>
      </p:sp>
      <p:grpSp>
        <p:nvGrpSpPr>
          <p:cNvPr id="4" name="Group 3"/>
          <p:cNvGrpSpPr/>
          <p:nvPr/>
        </p:nvGrpSpPr>
        <p:grpSpPr>
          <a:xfrm>
            <a:off x="5118279" y="4800600"/>
            <a:ext cx="431800" cy="1219200"/>
            <a:chOff x="5168721" y="3276600"/>
            <a:chExt cx="431800" cy="1219200"/>
          </a:xfrm>
        </p:grpSpPr>
        <p:sp>
          <p:nvSpPr>
            <p:cNvPr id="566286" name="AutoShape 14"/>
            <p:cNvSpPr>
              <a:spLocks/>
            </p:cNvSpPr>
            <p:nvPr/>
          </p:nvSpPr>
          <p:spPr bwMode="auto">
            <a:xfrm>
              <a:off x="5168721" y="3276600"/>
              <a:ext cx="76200" cy="1219200"/>
            </a:xfrm>
            <a:prstGeom prst="rightBrace">
              <a:avLst>
                <a:gd name="adj1" fmla="val 13333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aseline="-25000">
                  <a:solidFill>
                    <a:schemeClr val="tx1"/>
                  </a:solidFill>
                  <a:latin typeface="Arial" panose="020B0604020202020204" pitchFamily="34" charset="0"/>
                </a:defRPr>
              </a:lvl1pPr>
              <a:lvl2pPr marL="742950" indent="-285750" eaLnBrk="0" hangingPunct="0">
                <a:defRPr sz="2400" baseline="-25000">
                  <a:solidFill>
                    <a:schemeClr val="tx1"/>
                  </a:solidFill>
                  <a:latin typeface="Arial" panose="020B0604020202020204" pitchFamily="34" charset="0"/>
                </a:defRPr>
              </a:lvl2pPr>
              <a:lvl3pPr marL="1143000" indent="-228600" eaLnBrk="0" hangingPunct="0">
                <a:defRPr sz="2400" baseline="-25000">
                  <a:solidFill>
                    <a:schemeClr val="tx1"/>
                  </a:solidFill>
                  <a:latin typeface="Arial" panose="020B0604020202020204" pitchFamily="34" charset="0"/>
                </a:defRPr>
              </a:lvl3pPr>
              <a:lvl4pPr marL="1600200" indent="-228600" eaLnBrk="0" hangingPunct="0">
                <a:defRPr sz="2400" baseline="-25000">
                  <a:solidFill>
                    <a:schemeClr val="tx1"/>
                  </a:solidFill>
                  <a:latin typeface="Arial" panose="020B0604020202020204" pitchFamily="34" charset="0"/>
                </a:defRPr>
              </a:lvl4pPr>
              <a:lvl5pPr marL="2057400" indent="-228600" eaLnBrk="0" hangingPunct="0">
                <a:defRPr sz="2400" baseline="-25000">
                  <a:solidFill>
                    <a:schemeClr val="tx1"/>
                  </a:solidFill>
                  <a:latin typeface="Arial" panose="020B0604020202020204" pitchFamily="34" charset="0"/>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defRPr>
              </a:lvl9pPr>
            </a:lstStyle>
            <a:p>
              <a:pPr eaLnBrk="1" hangingPunct="1"/>
              <a:endParaRPr lang="en-US" altLang="en-US"/>
            </a:p>
          </p:txBody>
        </p:sp>
        <p:sp>
          <p:nvSpPr>
            <p:cNvPr id="566288" name="Line 16"/>
            <p:cNvSpPr>
              <a:spLocks noChangeShapeType="1"/>
            </p:cNvSpPr>
            <p:nvPr/>
          </p:nvSpPr>
          <p:spPr bwMode="auto">
            <a:xfrm>
              <a:off x="5219521" y="3886200"/>
              <a:ext cx="381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 name="Rounded Rectangle 16"/>
          <p:cNvSpPr/>
          <p:nvPr/>
        </p:nvSpPr>
        <p:spPr>
          <a:xfrm>
            <a:off x="76200" y="101111"/>
            <a:ext cx="4038600" cy="584689"/>
          </a:xfrm>
          <a:prstGeom prst="roundRect">
            <a:avLst/>
          </a:prstGeom>
          <a:solidFill>
            <a:schemeClr val="bg1"/>
          </a:solidFill>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p>
            <a:pPr algn="ctr" eaLnBrk="0" hangingPunct="0">
              <a:defRPr/>
            </a:pPr>
            <a:r>
              <a:rPr lang="nb-NO" sz="2400" b="1">
                <a:solidFill>
                  <a:srgbClr val="C00000"/>
                </a:solidFill>
                <a:latin typeface="Arial" pitchFamily="34" charset="0"/>
                <a:cs typeface="Arial" pitchFamily="34" charset="0"/>
              </a:rPr>
              <a:t>8</a:t>
            </a:r>
            <a:r>
              <a:rPr lang="nb-NO" sz="2400" b="1" smtClean="0">
                <a:solidFill>
                  <a:srgbClr val="C00000"/>
                </a:solidFill>
                <a:latin typeface="Arial" pitchFamily="34" charset="0"/>
                <a:cs typeface="Arial" pitchFamily="34" charset="0"/>
              </a:rPr>
              <a:t> NĂNG LỰC CHUNG</a:t>
            </a:r>
            <a:endParaRPr lang="en-US" sz="2400" b="1" dirty="0">
              <a:solidFill>
                <a:srgbClr val="C00000"/>
              </a:solidFill>
            </a:endParaRPr>
          </a:p>
        </p:txBody>
      </p:sp>
    </p:spTree>
    <p:custDataLst>
      <p:tags r:id="rId1"/>
    </p:custDataLst>
    <p:extLst>
      <p:ext uri="{BB962C8B-B14F-4D97-AF65-F5344CB8AC3E}">
        <p14:creationId xmlns:p14="http://schemas.microsoft.com/office/powerpoint/2010/main" val="2643502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66280"/>
                                        </p:tgtEl>
                                        <p:attrNameLst>
                                          <p:attrName>style.visibility</p:attrName>
                                        </p:attrNameLst>
                                      </p:cBhvr>
                                      <p:to>
                                        <p:strVal val="visible"/>
                                      </p:to>
                                    </p:set>
                                    <p:animEffect transition="in" filter="blinds(horizontal)">
                                      <p:cBhvr>
                                        <p:cTn id="7" dur="500"/>
                                        <p:tgtEl>
                                          <p:spTgt spid="56628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66284"/>
                                        </p:tgtEl>
                                        <p:attrNameLst>
                                          <p:attrName>style.visibility</p:attrName>
                                        </p:attrNameLst>
                                      </p:cBhvr>
                                      <p:to>
                                        <p:strVal val="visible"/>
                                      </p:to>
                                    </p:set>
                                    <p:animEffect transition="in" filter="box(in)">
                                      <p:cBhvr>
                                        <p:cTn id="10" dur="500"/>
                                        <p:tgtEl>
                                          <p:spTgt spid="56628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66287"/>
                                        </p:tgtEl>
                                        <p:attrNameLst>
                                          <p:attrName>style.visibility</p:attrName>
                                        </p:attrNameLst>
                                      </p:cBhvr>
                                      <p:to>
                                        <p:strVal val="visible"/>
                                      </p:to>
                                    </p:set>
                                    <p:animEffect transition="in" filter="box(in)">
                                      <p:cBhvr>
                                        <p:cTn id="13" dur="500"/>
                                        <p:tgtEl>
                                          <p:spTgt spid="566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80" grpId="0" animBg="1"/>
      <p:bldP spid="566284" grpId="0" animBg="1"/>
      <p:bldP spid="5662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3429000"/>
            <a:ext cx="8153400" cy="2895600"/>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lnSpc>
                <a:spcPct val="150000"/>
              </a:lnSpc>
              <a:buNone/>
            </a:pPr>
            <a:r>
              <a:rPr lang="en-US" b="0" kern="0" smtClean="0">
                <a:latin typeface="TimesNewRomanPS-ItalicMT"/>
              </a:rPr>
              <a:t>Ngoài các năng lực chung, môn Vật lí còn hướng tới hình thành và phát triển ở người học những năng lực chuyên biệt nào? Liệt kê các năng lực đó.</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6200"/>
            <a:ext cx="3962400" cy="2954343"/>
          </a:xfrm>
          <a:prstGeom prst="rect">
            <a:avLst/>
          </a:prstGeom>
        </p:spPr>
      </p:pic>
    </p:spTree>
    <p:custDataLst>
      <p:tags r:id="rId1"/>
    </p:custDataLst>
    <p:extLst>
      <p:ext uri="{BB962C8B-B14F-4D97-AF65-F5344CB8AC3E}">
        <p14:creationId xmlns:p14="http://schemas.microsoft.com/office/powerpoint/2010/main" val="3933011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2975"/>
            <a:ext cx="9144000" cy="4972050"/>
          </a:xfrm>
          <a:prstGeom prst="rect">
            <a:avLst/>
          </a:prstGeom>
        </p:spPr>
      </p:pic>
    </p:spTree>
    <p:custDataLst>
      <p:tags r:id="rId1"/>
    </p:custDataLst>
    <p:extLst>
      <p:ext uri="{BB962C8B-B14F-4D97-AF65-F5344CB8AC3E}">
        <p14:creationId xmlns:p14="http://schemas.microsoft.com/office/powerpoint/2010/main" val="3256797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08038"/>
            <a:ext cx="8610600" cy="1631216"/>
          </a:xfrm>
          <a:prstGeom prst="rect">
            <a:avLst/>
          </a:prstGeom>
        </p:spPr>
        <p:txBody>
          <a:bodyPr wrap="square">
            <a:spAutoFit/>
          </a:bodyPr>
          <a:lstStyle/>
          <a:p>
            <a:pPr algn="just"/>
            <a:r>
              <a:rPr lang="en-US" sz="2500">
                <a:latin typeface="Times New Roman" panose="02020603050405020304" pitchFamily="18" charset="0"/>
                <a:ea typeface="Times New Roman" panose="02020603050405020304" pitchFamily="18" charset="0"/>
              </a:rPr>
              <a:t>Đ</a:t>
            </a:r>
            <a:r>
              <a:rPr lang="en-US" sz="2500" smtClean="0">
                <a:latin typeface="Times New Roman" panose="02020603050405020304" pitchFamily="18" charset="0"/>
                <a:ea typeface="Times New Roman" panose="02020603050405020304" pitchFamily="18" charset="0"/>
              </a:rPr>
              <a:t>ánh </a:t>
            </a:r>
            <a:r>
              <a:rPr lang="en-US" sz="2500">
                <a:latin typeface="Times New Roman" panose="02020603050405020304" pitchFamily="18" charset="0"/>
                <a:ea typeface="Times New Roman" panose="02020603050405020304" pitchFamily="18" charset="0"/>
              </a:rPr>
              <a:t>giá một năng lực, ta cần làm rõ nội hàm năng lực đó bằng cách </a:t>
            </a:r>
            <a:r>
              <a:rPr lang="en-US" sz="2500">
                <a:solidFill>
                  <a:srgbClr val="0070C0"/>
                </a:solidFill>
                <a:latin typeface="Times New Roman" panose="02020603050405020304" pitchFamily="18" charset="0"/>
                <a:ea typeface="Times New Roman" panose="02020603050405020304" pitchFamily="18" charset="0"/>
              </a:rPr>
              <a:t>chỉ ra </a:t>
            </a:r>
            <a:r>
              <a:rPr lang="en-US" sz="2500" i="1">
                <a:solidFill>
                  <a:srgbClr val="0070C0"/>
                </a:solidFill>
                <a:latin typeface="Times New Roman" panose="02020603050405020304" pitchFamily="18" charset="0"/>
                <a:ea typeface="Times New Roman" panose="02020603050405020304" pitchFamily="18" charset="0"/>
              </a:rPr>
              <a:t>những kiến thức, kĩ năng và thái độ</a:t>
            </a:r>
            <a:r>
              <a:rPr lang="en-US" sz="2500">
                <a:solidFill>
                  <a:srgbClr val="0070C0"/>
                </a:solidFill>
                <a:latin typeface="Times New Roman" panose="02020603050405020304" pitchFamily="18" charset="0"/>
                <a:ea typeface="Times New Roman" panose="02020603050405020304" pitchFamily="18" charset="0"/>
              </a:rPr>
              <a:t> cần có làm nền tảng cho việc thể hiện, phát triển năng lực đó, sau đó xây dựng các công cụ đo kiến thức, kĩ năng, thái độ</a:t>
            </a:r>
            <a:endParaRPr lang="en-US" sz="2500"/>
          </a:p>
        </p:txBody>
      </p:sp>
      <p:sp>
        <p:nvSpPr>
          <p:cNvPr id="3" name="Rectangle 2"/>
          <p:cNvSpPr/>
          <p:nvPr/>
        </p:nvSpPr>
        <p:spPr>
          <a:xfrm>
            <a:off x="304800" y="3113038"/>
            <a:ext cx="8839200" cy="1246495"/>
          </a:xfrm>
          <a:prstGeom prst="rect">
            <a:avLst/>
          </a:prstGeom>
        </p:spPr>
        <p:txBody>
          <a:bodyPr wrap="square">
            <a:spAutoFit/>
          </a:bodyPr>
          <a:lstStyle/>
          <a:p>
            <a:r>
              <a:rPr lang="en-US" sz="2500">
                <a:latin typeface="Times New Roman" panose="02020603050405020304" pitchFamily="18" charset="0"/>
                <a:ea typeface="Times New Roman" panose="02020603050405020304" pitchFamily="18" charset="0"/>
              </a:rPr>
              <a:t>Ví dụ để </a:t>
            </a:r>
            <a:r>
              <a:rPr lang="en-US" sz="2500">
                <a:solidFill>
                  <a:srgbClr val="FF0000"/>
                </a:solidFill>
                <a:latin typeface="Times New Roman" panose="02020603050405020304" pitchFamily="18" charset="0"/>
                <a:ea typeface="Times New Roman" panose="02020603050405020304" pitchFamily="18" charset="0"/>
              </a:rPr>
              <a:t>đánh giá năng lực thực </a:t>
            </a:r>
            <a:r>
              <a:rPr lang="en-US" sz="2500" smtClean="0">
                <a:solidFill>
                  <a:srgbClr val="FF0000"/>
                </a:solidFill>
                <a:latin typeface="Times New Roman" panose="02020603050405020304" pitchFamily="18" charset="0"/>
                <a:ea typeface="Times New Roman" panose="02020603050405020304" pitchFamily="18" charset="0"/>
              </a:rPr>
              <a:t>nghiệm </a:t>
            </a:r>
            <a:r>
              <a:rPr lang="en-US" sz="2500">
                <a:latin typeface="Times New Roman" panose="02020603050405020304" pitchFamily="18" charset="0"/>
                <a:ea typeface="Times New Roman" panose="02020603050405020304" pitchFamily="18" charset="0"/>
              </a:rPr>
              <a:t>ta cần </a:t>
            </a:r>
            <a:r>
              <a:rPr lang="en-US" sz="2500">
                <a:solidFill>
                  <a:srgbClr val="FF0000"/>
                </a:solidFill>
                <a:latin typeface="Times New Roman" panose="02020603050405020304" pitchFamily="18" charset="0"/>
                <a:ea typeface="Times New Roman" panose="02020603050405020304" pitchFamily="18" charset="0"/>
              </a:rPr>
              <a:t>chỉ ra những thành tố làm nền tảng của năng lực thực  nghiệm </a:t>
            </a:r>
            <a:endParaRPr lang="en-US" sz="2500"/>
          </a:p>
          <a:p>
            <a:endParaRPr lang="en-US" sz="2500"/>
          </a:p>
        </p:txBody>
      </p:sp>
    </p:spTree>
    <p:custDataLst>
      <p:tags r:id="rId1"/>
    </p:custDataLst>
    <p:extLst>
      <p:ext uri="{BB962C8B-B14F-4D97-AF65-F5344CB8AC3E}">
        <p14:creationId xmlns:p14="http://schemas.microsoft.com/office/powerpoint/2010/main" val="502013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9" y="0"/>
            <a:ext cx="8839299" cy="6705599"/>
            <a:chOff x="1207" y="2501"/>
            <a:chExt cx="9672" cy="5245"/>
          </a:xfrm>
        </p:grpSpPr>
        <p:sp>
          <p:nvSpPr>
            <p:cNvPr id="3" name="Oval 2"/>
            <p:cNvSpPr>
              <a:spLocks noChangeArrowheads="1"/>
            </p:cNvSpPr>
            <p:nvPr/>
          </p:nvSpPr>
          <p:spPr bwMode="auto">
            <a:xfrm>
              <a:off x="1624" y="2501"/>
              <a:ext cx="9255" cy="5241"/>
            </a:xfrm>
            <a:prstGeom prst="ellipse">
              <a:avLst/>
            </a:prstGeom>
            <a:gradFill rotWithShape="1">
              <a:gsLst>
                <a:gs pos="0">
                  <a:srgbClr val="DAFDA7"/>
                </a:gs>
                <a:gs pos="35001">
                  <a:srgbClr val="E4FDC2"/>
                </a:gs>
                <a:gs pos="100000">
                  <a:srgbClr val="F5FFE6"/>
                </a:gs>
              </a:gsLst>
              <a:lin ang="16200000" scaled="1"/>
            </a:gradFill>
            <a:ln w="9525">
              <a:solidFill>
                <a:srgbClr val="94B64E"/>
              </a:solidFill>
              <a:round/>
              <a:headEnd/>
              <a:tailEnd/>
            </a:ln>
            <a:effectLst>
              <a:outerShdw dist="20000" dir="5400000" rotWithShape="0">
                <a:srgbClr val="000000">
                  <a:alpha val="37999"/>
                </a:srgbClr>
              </a:outerShdw>
            </a:effectLst>
          </p:spPr>
          <p:txBody>
            <a:bodyPr rot="0" vert="horz" wrap="square" lIns="91440" tIns="45720" rIns="91440" bIns="45720" anchor="ctr" anchorCtr="0" upright="1">
              <a:noAutofit/>
            </a:bodyPr>
            <a:lstStyle/>
            <a:p>
              <a:pPr indent="288290" algn="ctr">
                <a:lnSpc>
                  <a:spcPts val="1500"/>
                </a:lnSpc>
                <a:spcAft>
                  <a:spcPts val="300"/>
                </a:spcAft>
              </a:pPr>
              <a:r>
                <a:rPr lang="en-US" b="1">
                  <a:effectLst/>
                  <a:latin typeface=".VnTime" panose="020B7200000000000000" pitchFamily="34" charset="0"/>
                  <a:ea typeface="Times New Roman" panose="02020603050405020304" pitchFamily="18" charset="0"/>
                  <a:cs typeface="Times New Roman" panose="02020603050405020304" pitchFamily="18" charset="0"/>
                </a:rPr>
                <a:t> </a:t>
              </a:r>
              <a:endParaRPr lang="en-US">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Oval 3"/>
            <p:cNvSpPr>
              <a:spLocks noChangeArrowheads="1"/>
            </p:cNvSpPr>
            <p:nvPr/>
          </p:nvSpPr>
          <p:spPr bwMode="auto">
            <a:xfrm>
              <a:off x="1207" y="3076"/>
              <a:ext cx="6215" cy="2940"/>
            </a:xfrm>
            <a:prstGeom prst="ellipse">
              <a:avLst/>
            </a:prstGeom>
            <a:solidFill>
              <a:srgbClr val="FFFFFF"/>
            </a:solidFill>
            <a:ln w="25400">
              <a:solidFill>
                <a:srgbClr val="4F81BD"/>
              </a:solidFill>
              <a:round/>
              <a:headEnd/>
              <a:tailEnd/>
            </a:ln>
          </p:spPr>
          <p:txBody>
            <a:bodyPr rot="0" vert="horz" wrap="square" lIns="91440" tIns="45720" rIns="91440" bIns="45720" anchor="ctr" anchorCtr="0" upright="1">
              <a:noAutofit/>
            </a:bodyPr>
            <a:lstStyle/>
            <a:p>
              <a:pPr indent="288290" algn="just">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u="sng">
                  <a:effectLst/>
                  <a:latin typeface="Times New Roman" panose="02020603050405020304" pitchFamily="18" charset="0"/>
                  <a:ea typeface="Times New Roman" panose="02020603050405020304" pitchFamily="18" charset="0"/>
                  <a:cs typeface="Times New Roman" panose="02020603050405020304" pitchFamily="18" charset="0"/>
                </a:rPr>
                <a:t>Kiến thức</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vật lí liên quan đến quá trình cần khảo sát </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Kiến thức về </a:t>
              </a:r>
              <a:r>
                <a:rPr lang="en-US" sz="2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thiết bị</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về an toàn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Kiến thức về </a:t>
              </a:r>
              <a:r>
                <a:rPr lang="en-US" sz="2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xử lí số liệu</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kiến thức về </a:t>
              </a:r>
              <a:r>
                <a:rPr lang="en-US" sz="2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sai số</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Kiến thức về </a:t>
              </a:r>
              <a:r>
                <a:rPr lang="en-US" sz="2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biểu diễn số liệu</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dưới dạng </a:t>
              </a:r>
              <a:r>
                <a:rPr lang="en-US" sz="22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bảng biểu, đồ thị</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Oval 4"/>
            <p:cNvSpPr>
              <a:spLocks noChangeArrowheads="1"/>
            </p:cNvSpPr>
            <p:nvPr/>
          </p:nvSpPr>
          <p:spPr bwMode="auto">
            <a:xfrm>
              <a:off x="2522" y="5650"/>
              <a:ext cx="4726" cy="2096"/>
            </a:xfrm>
            <a:prstGeom prst="ellipse">
              <a:avLst/>
            </a:prstGeom>
            <a:solidFill>
              <a:srgbClr val="FFFFFF"/>
            </a:solidFill>
            <a:ln w="25400">
              <a:solidFill>
                <a:srgbClr val="8064A2"/>
              </a:solidFill>
              <a:round/>
              <a:headEnd/>
              <a:tailEnd/>
            </a:ln>
          </p:spPr>
          <p:txBody>
            <a:bodyPr rot="0" vert="horz" wrap="square" lIns="91440" tIns="45720" rIns="91440" bIns="45720" anchor="ctr" anchorCtr="0" upright="1">
              <a:noAutofit/>
            </a:bodyPr>
            <a:lstStyle/>
            <a:p>
              <a:pPr marL="226695" indent="288290">
                <a:spcAft>
                  <a:spcPts val="0"/>
                </a:spcAft>
              </a:pPr>
              <a:endParaRPr lang="en-US" sz="22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226695" indent="288290">
                <a:spcAft>
                  <a:spcPts val="0"/>
                </a:spcAft>
              </a:pPr>
              <a:r>
                <a:rPr lang="en-US" sz="22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u="sng">
                  <a:effectLst/>
                  <a:latin typeface="Times New Roman" panose="02020603050405020304" pitchFamily="18" charset="0"/>
                  <a:ea typeface="Times New Roman" panose="02020603050405020304" pitchFamily="18" charset="0"/>
                  <a:cs typeface="Times New Roman" panose="02020603050405020304" pitchFamily="18" charset="0"/>
                </a:rPr>
                <a:t>Thái độ</a:t>
              </a: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kiên nhẫn</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p>
              <a:pPr marL="226695" indent="288290">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Thái độ trung thực</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p>
              <a:pPr marL="226695" indent="288290">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Thái độ tỉ mỉ</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p>
              <a:pPr marL="226695" indent="288290">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Thái độ hợp tác</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p>
              <a:pPr marL="226695" indent="288290">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Thái độ tích cực</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p>
              <a:pPr marL="226695" indent="288290">
                <a:spcAft>
                  <a:spcPts val="0"/>
                </a:spcAft>
              </a:pPr>
              <a:r>
                <a:rPr lang="en-US" sz="2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VnTime" panose="020B7200000000000000" pitchFamily="34" charset="0"/>
                <a:ea typeface="Times New Roman" panose="02020603050405020304" pitchFamily="18" charset="0"/>
                <a:cs typeface="Times New Roman" panose="02020603050405020304" pitchFamily="18" charset="0"/>
              </a:endParaRPr>
            </a:p>
            <a:p>
              <a:pPr marL="90170" indent="288290">
                <a:spcAft>
                  <a:spcPts val="300"/>
                </a:spcAft>
              </a:pPr>
              <a:r>
                <a:rPr lang="en-US" sz="2200">
                  <a:effectLst/>
                  <a:latin typeface=".VnTime" panose="020B7200000000000000" pitchFamily="34" charset="0"/>
                  <a:ea typeface="Times New Roman" panose="02020603050405020304" pitchFamily="18" charset="0"/>
                  <a:cs typeface="Times New Roman" panose="02020603050405020304" pitchFamily="18" charset="0"/>
                </a:rPr>
                <a:t> </a:t>
              </a:r>
            </a:p>
          </p:txBody>
        </p:sp>
        <p:sp>
          <p:nvSpPr>
            <p:cNvPr id="6" name="Text Box 289"/>
            <p:cNvSpPr txBox="1">
              <a:spLocks/>
            </p:cNvSpPr>
            <p:nvPr/>
          </p:nvSpPr>
          <p:spPr bwMode="auto">
            <a:xfrm>
              <a:off x="4638" y="2551"/>
              <a:ext cx="3226"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indent="288290" algn="ctr">
                <a:lnSpc>
                  <a:spcPts val="1500"/>
                </a:lnSpc>
                <a:spcAft>
                  <a:spcPts val="300"/>
                </a:spcAft>
              </a:pPr>
              <a:r>
                <a:rPr lang="en-US">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lnSpc>
                  <a:spcPts val="1500"/>
                </a:lnSpc>
                <a:spcAft>
                  <a:spcPts val="300"/>
                </a:spcAft>
              </a:pPr>
              <a:r>
                <a:rPr lang="en-US" b="1">
                  <a:effectLst/>
                  <a:latin typeface="Times New Roman" panose="02020603050405020304" pitchFamily="18" charset="0"/>
                  <a:ea typeface="Times New Roman" panose="02020603050405020304" pitchFamily="18" charset="0"/>
                  <a:cs typeface="Times New Roman" panose="02020603050405020304" pitchFamily="18" charset="0"/>
                </a:rPr>
                <a:t>Năng lực thực nghiệm</a:t>
              </a:r>
              <a:endParaRPr lang="en-US">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 Box 292"/>
            <p:cNvSpPr txBox="1">
              <a:spLocks noChangeArrowheads="1"/>
            </p:cNvSpPr>
            <p:nvPr/>
          </p:nvSpPr>
          <p:spPr bwMode="auto">
            <a:xfrm>
              <a:off x="6922" y="3045"/>
              <a:ext cx="3874" cy="4697"/>
            </a:xfrm>
            <a:prstGeom prst="rect">
              <a:avLst/>
            </a:prstGeom>
            <a:solidFill>
              <a:srgbClr val="FFFFFF"/>
            </a:solidFill>
            <a:ln w="25400">
              <a:solidFill>
                <a:srgbClr val="C0504D"/>
              </a:solidFill>
              <a:miter lim="800000"/>
              <a:headEnd/>
              <a:tailEnd/>
            </a:ln>
          </p:spPr>
          <p:txBody>
            <a:bodyPr rot="0" vert="horz" wrap="square" lIns="91440" tIns="45720" rIns="91440" bIns="45720" anchor="t" anchorCtr="0" upright="1">
              <a:noAutofit/>
            </a:bodyPr>
            <a:lstStyle/>
            <a:p>
              <a:pPr indent="288290" algn="just">
                <a:spcAft>
                  <a:spcPts val="0"/>
                </a:spcAft>
              </a:pPr>
              <a:r>
                <a:rPr lang="en-US" sz="2000" b="1" i="1" u="sng" smtClean="0">
                  <a:effectLst/>
                  <a:latin typeface="Times New Roman" panose="02020603050405020304" pitchFamily="18" charset="0"/>
                  <a:ea typeface="Times New Roman" panose="02020603050405020304" pitchFamily="18" charset="0"/>
                  <a:cs typeface="Times New Roman" panose="02020603050405020304" pitchFamily="18" charset="0"/>
                </a:rPr>
                <a:t>Kĩ </a:t>
              </a:r>
              <a:r>
                <a:rPr lang="en-US" sz="2000" b="1" i="1" u="sng">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thiết kế phương án thí nghiệm</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chế tạo dụng cụ</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lựa chọn dụng cụ</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lắp ráp dụng cụ thí nghiệm</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thay đổi các đại lượng</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sử dụng dụng cụ đo: hiệu chỉnh dụng cụ đo,  đọc số liệu</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sửa chưa các sai hỏng thông thường</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quan sát diễn biến hiện tượng</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ghi lại kết quả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biểu diễn kết quả bằng bảng biểu, đồ thị</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tính toán sai số</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biện luận, trình bày kết quả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tự đánh giá cải tiến phép đo</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just">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VnTime" panose="020B7200000000000000" pitchFamily="34" charset="0"/>
                <a:ea typeface="Times New Roman" panose="02020603050405020304" pitchFamily="18" charset="0"/>
                <a:cs typeface="Times New Roman" panose="02020603050405020304" pitchFamily="18" charset="0"/>
              </a:endParaRPr>
            </a:p>
            <a:p>
              <a:pPr indent="288290" algn="ctr">
                <a:spcAft>
                  <a:spcPts val="300"/>
                </a:spcAft>
              </a:pPr>
              <a:r>
                <a:rPr lang="en-US" sz="2000">
                  <a:effectLst/>
                  <a:latin typeface=".VnTime" panose="020B7200000000000000" pitchFamily="34" charset="0"/>
                  <a:ea typeface="Times New Roman" panose="02020603050405020304" pitchFamily="18" charset="0"/>
                  <a:cs typeface="Times New Roman" panose="02020603050405020304" pitchFamily="18" charset="0"/>
                </a:rPr>
                <a:t> </a:t>
              </a:r>
            </a:p>
            <a:p>
              <a:pPr indent="288290" algn="just">
                <a:spcAft>
                  <a:spcPts val="300"/>
                </a:spcAft>
              </a:pPr>
              <a:r>
                <a:rPr lang="en-US" sz="2000">
                  <a:effectLst/>
                  <a:latin typeface=".VnTime" panose="020B7200000000000000" pitchFamily="34" charset="0"/>
                  <a:ea typeface="Times New Roman" panose="02020603050405020304" pitchFamily="18" charset="0"/>
                  <a:cs typeface="Times New Roman" panose="02020603050405020304" pitchFamily="18" charset="0"/>
                </a:rPr>
                <a:t> </a:t>
              </a:r>
            </a:p>
          </p:txBody>
        </p:sp>
      </p:grpSp>
    </p:spTree>
    <p:custDataLst>
      <p:tags r:id="rId1"/>
    </p:custDataLst>
    <p:extLst>
      <p:ext uri="{BB962C8B-B14F-4D97-AF65-F5344CB8AC3E}">
        <p14:creationId xmlns:p14="http://schemas.microsoft.com/office/powerpoint/2010/main" val="2199209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1143000"/>
            <a:ext cx="8610600" cy="4495800"/>
          </a:xfrm>
          <a:prstGeom prst="rect">
            <a:avLst/>
          </a:prstGeom>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lnSpc>
                <a:spcPct val="130000"/>
              </a:lnSpc>
            </a:pPr>
            <a:r>
              <a:rPr lang="en-US" b="0" kern="0" smtClean="0">
                <a:latin typeface="TimesNewRomanPS-ItalicMT"/>
              </a:rPr>
              <a:t> Vai trò của GV: không còn là cung cấp thông tin (rèn luyện cho HS khả năng ghi nhớ, tái hiện thông tin càng nhiều càng tốt) vì thông tin luôn "miễn phí" và có thể được tiếp cận ở mọi lúc, mọi nơi.</a:t>
            </a:r>
          </a:p>
          <a:p>
            <a:pPr algn="just">
              <a:lnSpc>
                <a:spcPct val="130000"/>
              </a:lnSpc>
            </a:pPr>
            <a:r>
              <a:rPr lang="en-US" b="0" kern="0" smtClean="0">
                <a:latin typeface="TimesNewRomanPS-ItalicMT"/>
              </a:rPr>
              <a:t>Nhiệm vụ của GV: Dạy cách học - Hình thành và phát triển năng lực cho HS để có thể có cuộc sống thành công.</a:t>
            </a:r>
            <a:endParaRPr lang="vi-VN" b="0" kern="0" smtClean="0">
              <a:latin typeface="TimesNewRomanPS-ItalicMT"/>
            </a:endParaRPr>
          </a:p>
          <a:p>
            <a:pPr algn="just">
              <a:lnSpc>
                <a:spcPct val="130000"/>
              </a:lnSpc>
            </a:pPr>
            <a:endParaRPr lang="vi-VN" b="0" kern="0">
              <a:latin typeface="TimesNewRomanPS-ItalicMT"/>
            </a:endParaRPr>
          </a:p>
        </p:txBody>
      </p:sp>
      <p:sp>
        <p:nvSpPr>
          <p:cNvPr id="3" name="Rounded Rectangle 2"/>
          <p:cNvSpPr/>
          <p:nvPr/>
        </p:nvSpPr>
        <p:spPr>
          <a:xfrm>
            <a:off x="76200" y="101111"/>
            <a:ext cx="6705600" cy="584689"/>
          </a:xfrm>
          <a:prstGeom prst="roundRect">
            <a:avLst/>
          </a:prstGeom>
          <a:solidFill>
            <a:schemeClr val="bg1"/>
          </a:solidFill>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p>
            <a:pPr algn="ctr" eaLnBrk="0" hangingPunct="0">
              <a:defRPr/>
            </a:pPr>
            <a:r>
              <a:rPr lang="nb-NO" sz="2400" b="1" smtClean="0">
                <a:solidFill>
                  <a:srgbClr val="C00000"/>
                </a:solidFill>
                <a:latin typeface="Arial" pitchFamily="34" charset="0"/>
                <a:cs typeface="Arial" pitchFamily="34" charset="0"/>
              </a:rPr>
              <a:t>Thế kỷ 21...</a:t>
            </a:r>
            <a:endParaRPr lang="en-US" sz="2400" b="1" dirty="0">
              <a:solidFill>
                <a:srgbClr val="C00000"/>
              </a:solidFill>
            </a:endParaRPr>
          </a:p>
        </p:txBody>
      </p:sp>
    </p:spTree>
    <p:custDataLst>
      <p:tags r:id="rId1"/>
    </p:custDataLst>
    <p:extLst>
      <p:ext uri="{BB962C8B-B14F-4D97-AF65-F5344CB8AC3E}">
        <p14:creationId xmlns:p14="http://schemas.microsoft.com/office/powerpoint/2010/main" val="1103232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0500" y="2581667"/>
            <a:ext cx="8763000" cy="1694665"/>
            <a:chOff x="0" y="0"/>
            <a:chExt cx="8763000" cy="1694665"/>
          </a:xfrm>
        </p:grpSpPr>
        <p:sp>
          <p:nvSpPr>
            <p:cNvPr id="8" name="Rounded Rectangle 7"/>
            <p:cNvSpPr/>
            <p:nvPr/>
          </p:nvSpPr>
          <p:spPr>
            <a:xfrm>
              <a:off x="0" y="0"/>
              <a:ext cx="8763000" cy="1694665"/>
            </a:xfrm>
            <a:prstGeom prst="roundRect">
              <a:avLst>
                <a:gd name="adj" fmla="val 10000"/>
              </a:avLst>
            </a:prstGeom>
            <a:solidFill>
              <a:srgbClr val="CC99FF"/>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Rounded Rectangle 4"/>
            <p:cNvSpPr/>
            <p:nvPr/>
          </p:nvSpPr>
          <p:spPr>
            <a:xfrm>
              <a:off x="1921339" y="0"/>
              <a:ext cx="6841660" cy="16946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en-US" sz="4000" b="1" kern="1200" smtClean="0">
                  <a:solidFill>
                    <a:schemeClr val="accent2">
                      <a:lumMod val="50000"/>
                    </a:schemeClr>
                  </a:solidFill>
                </a:rPr>
                <a:t>DẠY HỌC THEO ĐỊNH HƯỚNG PHÁT TRIỂN NL CỦA HS.</a:t>
              </a:r>
              <a:endParaRPr lang="en-US" sz="4000" b="1" kern="1200" dirty="0">
                <a:solidFill>
                  <a:schemeClr val="accent2">
                    <a:lumMod val="50000"/>
                  </a:schemeClr>
                </a:solidFill>
              </a:endParaRPr>
            </a:p>
          </p:txBody>
        </p:sp>
      </p:grpSp>
      <p:sp>
        <p:nvSpPr>
          <p:cNvPr id="7" name="Rounded Rectangle 6"/>
          <p:cNvSpPr/>
          <p:nvPr/>
        </p:nvSpPr>
        <p:spPr>
          <a:xfrm>
            <a:off x="359239" y="2754042"/>
            <a:ext cx="1752600" cy="1349914"/>
          </a:xfrm>
          <a:prstGeom prst="roundRect">
            <a:avLst>
              <a:gd name="adj" fmla="val 10000"/>
            </a:avLst>
          </a:prstGeom>
          <a:blipFill>
            <a:blip r:embed="rId3">
              <a:extLst>
                <a:ext uri="{28A0092B-C50C-407E-A947-70E740481C1C}">
                  <a14:useLocalDpi xmlns:a14="http://schemas.microsoft.com/office/drawing/2010/main" val="0"/>
                </a:ext>
              </a:extLst>
            </a:blip>
            <a:srcRect/>
            <a:stretch>
              <a:fillRect t="-11000" b="-11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350772" y="0"/>
            <a:ext cx="2723824" cy="923330"/>
          </a:xfrm>
          <a:prstGeom prst="rect">
            <a:avLst/>
          </a:prstGeom>
          <a:noFill/>
        </p:spPr>
        <p:txBody>
          <a:bodyPr wrap="none" lIns="91440" tIns="45720" rIns="91440" bIns="45720">
            <a:spAutoFit/>
          </a:bodyPr>
          <a:lstStyle/>
          <a:p>
            <a:pPr algn="ctr"/>
            <a:r>
              <a:rPr lang="en-US" sz="54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PHẦN 1</a:t>
            </a:r>
            <a:endParaRPr lang="en-US" sz="54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2713578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5536" y="1484784"/>
            <a:ext cx="8208912" cy="3024336"/>
          </a:xfrm>
          <a:prstGeom prst="roundRect">
            <a:avLst/>
          </a:prstGeom>
          <a:solidFill>
            <a:schemeClr val="bg1"/>
          </a:solidFill>
          <a:ln>
            <a:solidFill>
              <a:srgbClr val="FF0000"/>
            </a:solidFill>
          </a:ln>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en-US" sz="4000" b="1" smtClean="0">
                <a:solidFill>
                  <a:srgbClr val="C00000"/>
                </a:solidFill>
                <a:latin typeface="Times New Roman" pitchFamily="18" charset="0"/>
                <a:cs typeface="Times New Roman" pitchFamily="18" charset="0"/>
              </a:rPr>
              <a:t>ĐỔI MỚI PHƯƠNG PHÁP DẠY HỌC PHÁT TRIỂN NĂNG LỰC HS</a:t>
            </a:r>
            <a:endParaRPr lang="en-US" sz="4000" b="1" dirty="0">
              <a:solidFill>
                <a:srgbClr val="C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56798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65280" y="1085850"/>
            <a:ext cx="8763000" cy="5543550"/>
            <a:chOff x="1917" y="3505"/>
            <a:chExt cx="8989" cy="4885"/>
          </a:xfrm>
        </p:grpSpPr>
        <p:sp>
          <p:nvSpPr>
            <p:cNvPr id="3" name="Text Box 13"/>
            <p:cNvSpPr txBox="1">
              <a:spLocks noChangeArrowheads="1"/>
            </p:cNvSpPr>
            <p:nvPr/>
          </p:nvSpPr>
          <p:spPr bwMode="auto">
            <a:xfrm>
              <a:off x="1942" y="4721"/>
              <a:ext cx="2078" cy="1127"/>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b="1">
                  <a:latin typeface="+mj-lt"/>
                </a:rPr>
                <a:t>GIÁO VIÊN</a:t>
              </a:r>
              <a:endParaRPr lang="vi-VN" altLang="en-US">
                <a:latin typeface="+mj-lt"/>
              </a:endParaRPr>
            </a:p>
            <a:p>
              <a:endParaRPr lang="vi-VN" altLang="en-US">
                <a:latin typeface="+mj-lt"/>
              </a:endParaRPr>
            </a:p>
          </p:txBody>
        </p:sp>
        <p:sp>
          <p:nvSpPr>
            <p:cNvPr id="4" name="Text Box 12"/>
            <p:cNvSpPr txBox="1">
              <a:spLocks noChangeArrowheads="1"/>
            </p:cNvSpPr>
            <p:nvPr/>
          </p:nvSpPr>
          <p:spPr bwMode="auto">
            <a:xfrm>
              <a:off x="8703" y="4721"/>
              <a:ext cx="2078" cy="1127"/>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b="1">
                  <a:latin typeface="+mj-lt"/>
                </a:rPr>
                <a:t>HỌC SINH</a:t>
              </a:r>
              <a:endParaRPr lang="vi-VN" altLang="en-US">
                <a:latin typeface="+mj-lt"/>
              </a:endParaRPr>
            </a:p>
            <a:p>
              <a:endParaRPr lang="vi-VN" altLang="en-US">
                <a:latin typeface="+mj-lt"/>
              </a:endParaRPr>
            </a:p>
          </p:txBody>
        </p:sp>
        <p:sp>
          <p:nvSpPr>
            <p:cNvPr id="5" name="Text Box 11"/>
            <p:cNvSpPr txBox="1">
              <a:spLocks noChangeArrowheads="1"/>
            </p:cNvSpPr>
            <p:nvPr/>
          </p:nvSpPr>
          <p:spPr bwMode="auto">
            <a:xfrm>
              <a:off x="4696" y="5848"/>
              <a:ext cx="3268" cy="703"/>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b="1">
                  <a:latin typeface="+mj-lt"/>
                </a:rPr>
                <a:t>TƯ LIỆU DẠY HỌC</a:t>
              </a:r>
              <a:endParaRPr lang="vi-VN" altLang="en-US">
                <a:latin typeface="+mj-lt"/>
              </a:endParaRPr>
            </a:p>
          </p:txBody>
        </p:sp>
        <p:cxnSp>
          <p:nvCxnSpPr>
            <p:cNvPr id="6" name="AutoShape 10"/>
            <p:cNvCxnSpPr>
              <a:cxnSpLocks noChangeShapeType="1"/>
            </p:cNvCxnSpPr>
            <p:nvPr/>
          </p:nvCxnSpPr>
          <p:spPr bwMode="auto">
            <a:xfrm>
              <a:off x="4020" y="5234"/>
              <a:ext cx="4683"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 name="AutoShape 9"/>
            <p:cNvCxnSpPr>
              <a:cxnSpLocks noChangeShapeType="1"/>
            </p:cNvCxnSpPr>
            <p:nvPr/>
          </p:nvCxnSpPr>
          <p:spPr bwMode="auto">
            <a:xfrm>
              <a:off x="3030" y="6261"/>
              <a:ext cx="166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 name="AutoShape 8"/>
            <p:cNvCxnSpPr>
              <a:cxnSpLocks noChangeShapeType="1"/>
            </p:cNvCxnSpPr>
            <p:nvPr/>
          </p:nvCxnSpPr>
          <p:spPr bwMode="auto">
            <a:xfrm flipV="1">
              <a:off x="3031" y="5848"/>
              <a:ext cx="0" cy="78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7"/>
            <p:cNvCxnSpPr>
              <a:cxnSpLocks noChangeShapeType="1"/>
            </p:cNvCxnSpPr>
            <p:nvPr/>
          </p:nvCxnSpPr>
          <p:spPr bwMode="auto">
            <a:xfrm flipV="1">
              <a:off x="9729" y="5848"/>
              <a:ext cx="13" cy="78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6"/>
            <p:cNvCxnSpPr>
              <a:cxnSpLocks noChangeShapeType="1"/>
            </p:cNvCxnSpPr>
            <p:nvPr/>
          </p:nvCxnSpPr>
          <p:spPr bwMode="auto">
            <a:xfrm flipH="1">
              <a:off x="7964" y="6261"/>
              <a:ext cx="1765"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Oval 5"/>
            <p:cNvSpPr>
              <a:spLocks noChangeArrowheads="1"/>
            </p:cNvSpPr>
            <p:nvPr/>
          </p:nvSpPr>
          <p:spPr bwMode="auto">
            <a:xfrm>
              <a:off x="7538" y="6637"/>
              <a:ext cx="3368" cy="1753"/>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i="1">
                  <a:latin typeface="+mj-lt"/>
                </a:rPr>
                <a:t>Hành động với tư liệu dạy học, trao đổi, tranh luận với nhau và với </a:t>
              </a:r>
              <a:r>
                <a:rPr lang="en-US" altLang="en-US" i="1" smtClean="0">
                  <a:latin typeface="+mj-lt"/>
                </a:rPr>
                <a:t>GV</a:t>
              </a:r>
              <a:endParaRPr lang="vi-VN" altLang="en-US">
                <a:latin typeface="+mj-lt"/>
              </a:endParaRPr>
            </a:p>
          </p:txBody>
        </p:sp>
        <p:sp>
          <p:nvSpPr>
            <p:cNvPr id="12" name="Oval 4"/>
            <p:cNvSpPr>
              <a:spLocks noChangeArrowheads="1"/>
            </p:cNvSpPr>
            <p:nvPr/>
          </p:nvSpPr>
          <p:spPr bwMode="auto">
            <a:xfrm>
              <a:off x="1917" y="6551"/>
              <a:ext cx="3417" cy="1753"/>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i="1">
                  <a:latin typeface="+mj-lt"/>
                </a:rPr>
                <a:t>Hành động với tư liệu dạy học, tổ chức, kiểm tra, định hướng hoạt động học của </a:t>
              </a:r>
              <a:r>
                <a:rPr lang="en-US" altLang="en-US" i="1" smtClean="0">
                  <a:latin typeface="+mj-lt"/>
                </a:rPr>
                <a:t>HS</a:t>
              </a:r>
              <a:endParaRPr lang="vi-VN" altLang="en-US">
                <a:latin typeface="+mj-lt"/>
              </a:endParaRPr>
            </a:p>
          </p:txBody>
        </p:sp>
        <p:sp>
          <p:nvSpPr>
            <p:cNvPr id="13" name="Oval 3"/>
            <p:cNvSpPr>
              <a:spLocks noChangeArrowheads="1"/>
            </p:cNvSpPr>
            <p:nvPr/>
          </p:nvSpPr>
          <p:spPr bwMode="auto">
            <a:xfrm>
              <a:off x="4610" y="3505"/>
              <a:ext cx="3417" cy="1328"/>
            </a:xfrm>
            <a:prstGeom prst="ellipse">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i="1">
                  <a:latin typeface="+mj-lt"/>
                </a:rPr>
                <a:t>Tổ chức, kiểm tra, định hướng, trao đổi, tranh luận</a:t>
              </a:r>
              <a:endParaRPr lang="vi-VN" altLang="en-US">
                <a:latin typeface="+mj-lt"/>
              </a:endParaRPr>
            </a:p>
          </p:txBody>
        </p:sp>
        <p:cxnSp>
          <p:nvCxnSpPr>
            <p:cNvPr id="14" name="AutoShape 2"/>
            <p:cNvCxnSpPr>
              <a:cxnSpLocks noChangeShapeType="1"/>
            </p:cNvCxnSpPr>
            <p:nvPr/>
          </p:nvCxnSpPr>
          <p:spPr bwMode="auto">
            <a:xfrm>
              <a:off x="6349" y="4833"/>
              <a:ext cx="0" cy="4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5" name="Rounded Rectangle 14"/>
          <p:cNvSpPr/>
          <p:nvPr/>
        </p:nvSpPr>
        <p:spPr>
          <a:xfrm>
            <a:off x="304800" y="89443"/>
            <a:ext cx="6553200" cy="584689"/>
          </a:xfrm>
          <a:prstGeom prst="roundRect">
            <a:avLst/>
          </a:prstGeom>
          <a:solidFill>
            <a:schemeClr val="bg1"/>
          </a:solidFill>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VAI TRÒ GV - HS</a:t>
            </a:r>
            <a:endParaRPr lang="en-US" sz="2400" b="1" dirty="0">
              <a:solidFill>
                <a:srgbClr val="C00000"/>
              </a:solidFill>
            </a:endParaRPr>
          </a:p>
        </p:txBody>
      </p:sp>
    </p:spTree>
    <p:custDataLst>
      <p:tags r:id="rId1"/>
    </p:custDataLst>
    <p:extLst>
      <p:ext uri="{BB962C8B-B14F-4D97-AF65-F5344CB8AC3E}">
        <p14:creationId xmlns:p14="http://schemas.microsoft.com/office/powerpoint/2010/main" val="4245760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810000" y="3276600"/>
            <a:ext cx="1752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08926" y="4495800"/>
            <a:ext cx="1752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08926" y="5638800"/>
            <a:ext cx="175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a:off x="1981200" y="2599386"/>
            <a:ext cx="381000" cy="3219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 y="1887828"/>
            <a:ext cx="34290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NGƯỜI DẠY</a:t>
            </a:r>
            <a:endParaRPr lang="en-US"/>
          </a:p>
        </p:txBody>
      </p:sp>
      <p:sp>
        <p:nvSpPr>
          <p:cNvPr id="5" name="Rectangle 4"/>
          <p:cNvSpPr/>
          <p:nvPr/>
        </p:nvSpPr>
        <p:spPr>
          <a:xfrm>
            <a:off x="5562600" y="1887828"/>
            <a:ext cx="30480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mtClean="0"/>
              <a:t>NGƯỜI HỌC</a:t>
            </a:r>
            <a:endParaRPr lang="en-US"/>
          </a:p>
        </p:txBody>
      </p:sp>
      <p:sp>
        <p:nvSpPr>
          <p:cNvPr id="6" name="Rectangle 5"/>
          <p:cNvSpPr/>
          <p:nvPr/>
        </p:nvSpPr>
        <p:spPr>
          <a:xfrm>
            <a:off x="5562600" y="2954628"/>
            <a:ext cx="30480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mtClean="0"/>
              <a:t>NGHIÊN CỨU, TÌM TÒI</a:t>
            </a:r>
            <a:endParaRPr lang="en-US"/>
          </a:p>
        </p:txBody>
      </p:sp>
      <p:sp>
        <p:nvSpPr>
          <p:cNvPr id="7" name="Rectangle 6"/>
          <p:cNvSpPr/>
          <p:nvPr/>
        </p:nvSpPr>
        <p:spPr>
          <a:xfrm>
            <a:off x="5561526" y="4173828"/>
            <a:ext cx="3049073"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mtClean="0"/>
              <a:t>THỰC HIỆN</a:t>
            </a:r>
            <a:endParaRPr lang="en-US"/>
          </a:p>
        </p:txBody>
      </p:sp>
      <p:sp>
        <p:nvSpPr>
          <p:cNvPr id="8" name="Rectangle 7"/>
          <p:cNvSpPr/>
          <p:nvPr/>
        </p:nvSpPr>
        <p:spPr>
          <a:xfrm>
            <a:off x="5561527" y="5257800"/>
            <a:ext cx="3049072"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mtClean="0"/>
              <a:t>TỰ KIỂM TRA, TỰ ĐIỀU CHỈNH</a:t>
            </a:r>
            <a:endParaRPr lang="en-US"/>
          </a:p>
        </p:txBody>
      </p:sp>
      <p:sp>
        <p:nvSpPr>
          <p:cNvPr id="9" name="Rectangle 8"/>
          <p:cNvSpPr/>
          <p:nvPr/>
        </p:nvSpPr>
        <p:spPr>
          <a:xfrm>
            <a:off x="381000" y="2954628"/>
            <a:ext cx="3429000"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mtClean="0"/>
              <a:t>ĐỊNH HƯỚNG, HƯỚNG DẪN</a:t>
            </a:r>
            <a:endParaRPr lang="en-US"/>
          </a:p>
        </p:txBody>
      </p:sp>
      <p:sp>
        <p:nvSpPr>
          <p:cNvPr id="10" name="Rectangle 9"/>
          <p:cNvSpPr/>
          <p:nvPr/>
        </p:nvSpPr>
        <p:spPr>
          <a:xfrm>
            <a:off x="381000" y="4173828"/>
            <a:ext cx="3429000"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mtClean="0"/>
              <a:t>TỔ CHỨC</a:t>
            </a:r>
            <a:endParaRPr lang="en-US"/>
          </a:p>
        </p:txBody>
      </p:sp>
      <p:sp>
        <p:nvSpPr>
          <p:cNvPr id="11" name="Rectangle 10"/>
          <p:cNvSpPr/>
          <p:nvPr/>
        </p:nvSpPr>
        <p:spPr>
          <a:xfrm>
            <a:off x="381000" y="5257800"/>
            <a:ext cx="3429000" cy="685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mtClean="0"/>
              <a:t>TRỌNG TÀI, CỐ VẤN</a:t>
            </a:r>
          </a:p>
          <a:p>
            <a:pPr algn="ctr"/>
            <a:r>
              <a:rPr lang="en-US" smtClean="0"/>
              <a:t>KẾT LUẬN, KIỂM TRA</a:t>
            </a:r>
            <a:endParaRPr lang="en-US"/>
          </a:p>
        </p:txBody>
      </p:sp>
      <p:sp>
        <p:nvSpPr>
          <p:cNvPr id="13" name="Down Arrow 12"/>
          <p:cNvSpPr/>
          <p:nvPr/>
        </p:nvSpPr>
        <p:spPr>
          <a:xfrm>
            <a:off x="1981200" y="3685504"/>
            <a:ext cx="381000" cy="3219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989249" y="4899874"/>
            <a:ext cx="381000" cy="3219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934200" y="2605825"/>
            <a:ext cx="381000" cy="3219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934200" y="3691943"/>
            <a:ext cx="381000" cy="3219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942249" y="4906313"/>
            <a:ext cx="381000" cy="3219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4" idx="3"/>
            <a:endCxn id="5" idx="1"/>
          </p:cNvCxnSpPr>
          <p:nvPr/>
        </p:nvCxnSpPr>
        <p:spPr>
          <a:xfrm>
            <a:off x="3810000" y="2230728"/>
            <a:ext cx="175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52400" y="128358"/>
            <a:ext cx="7496591"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VAI TRÒ CỦA NGƯỜI DẠY VÀ NGƯỜI HỌC</a:t>
            </a:r>
            <a:endParaRPr lang="en-US" b="1" dirty="0">
              <a:solidFill>
                <a:srgbClr val="C00000"/>
              </a:solidFill>
            </a:endParaRPr>
          </a:p>
        </p:txBody>
      </p:sp>
    </p:spTree>
    <p:custDataLst>
      <p:tags r:id="rId1"/>
    </p:custDataLst>
    <p:extLst>
      <p:ext uri="{BB962C8B-B14F-4D97-AF65-F5344CB8AC3E}">
        <p14:creationId xmlns:p14="http://schemas.microsoft.com/office/powerpoint/2010/main" val="1935507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914400" y="1295400"/>
            <a:ext cx="6972300" cy="2209800"/>
          </a:xfrm>
          <a:prstGeom prst="rect">
            <a:avLst/>
          </a:prstGeom>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 typeface="Wingdings" pitchFamily="2" charset="2"/>
              <a:buNone/>
            </a:pPr>
            <a:r>
              <a:rPr lang="en-US" altLang="ko-KR" sz="2500" kern="0" smtClean="0">
                <a:latin typeface="Times New Roman" panose="02020603050405020304" pitchFamily="18" charset="0"/>
                <a:ea typeface="굴림" pitchFamily="34" charset="-127"/>
                <a:cs typeface="Times New Roman" panose="02020603050405020304" pitchFamily="18" charset="0"/>
              </a:rPr>
              <a:t>Người thầy trung bình chỉ biết nói. </a:t>
            </a:r>
          </a:p>
          <a:p>
            <a:pPr marL="0" indent="0">
              <a:buFont typeface="Wingdings" pitchFamily="2" charset="2"/>
              <a:buNone/>
            </a:pPr>
            <a:r>
              <a:rPr lang="en-US" altLang="ko-KR" sz="2500" kern="0" smtClean="0">
                <a:latin typeface="Times New Roman" panose="02020603050405020304" pitchFamily="18" charset="0"/>
                <a:ea typeface="굴림" pitchFamily="34" charset="-127"/>
                <a:cs typeface="Times New Roman" panose="02020603050405020304" pitchFamily="18" charset="0"/>
              </a:rPr>
              <a:t>Người thầy giỏi biết giải thích.</a:t>
            </a:r>
          </a:p>
          <a:p>
            <a:pPr marL="0" indent="0">
              <a:buFont typeface="Wingdings" pitchFamily="2" charset="2"/>
              <a:buNone/>
            </a:pPr>
            <a:r>
              <a:rPr lang="en-US" altLang="ko-KR" sz="2500" kern="0" smtClean="0">
                <a:latin typeface="Times New Roman" panose="02020603050405020304" pitchFamily="18" charset="0"/>
                <a:ea typeface="굴림" pitchFamily="34" charset="-127"/>
                <a:cs typeface="Times New Roman" panose="02020603050405020304" pitchFamily="18" charset="0"/>
              </a:rPr>
              <a:t>Người thầy xuất chúng biết minh họa.</a:t>
            </a:r>
          </a:p>
          <a:p>
            <a:pPr marL="0" indent="0">
              <a:buFont typeface="Wingdings" pitchFamily="2" charset="2"/>
              <a:buNone/>
            </a:pPr>
            <a:r>
              <a:rPr lang="en-US" altLang="ko-KR" sz="2500" kern="0" smtClean="0">
                <a:latin typeface="Times New Roman" panose="02020603050405020304" pitchFamily="18" charset="0"/>
                <a:ea typeface="굴림" pitchFamily="34" charset="-127"/>
                <a:cs typeface="Times New Roman" panose="02020603050405020304" pitchFamily="18" charset="0"/>
              </a:rPr>
              <a:t>Người thầy vĩ đại biết cách truyền cảm ứng. </a:t>
            </a:r>
          </a:p>
          <a:p>
            <a:pPr marL="0" indent="0">
              <a:buFont typeface="Wingdings" pitchFamily="2" charset="2"/>
              <a:buNone/>
            </a:pPr>
            <a:r>
              <a:rPr lang="en-US" altLang="ko-KR" sz="2500" kern="0" smtClean="0">
                <a:latin typeface="Times New Roman" panose="02020603050405020304" pitchFamily="18" charset="0"/>
                <a:ea typeface="굴림" pitchFamily="34" charset="-127"/>
                <a:cs typeface="Times New Roman" panose="02020603050405020304" pitchFamily="18" charset="0"/>
              </a:rPr>
              <a:t>                        William Arthur Ward </a:t>
            </a:r>
            <a:endParaRPr lang="en-US" altLang="en-US" sz="2500" kern="0" smtClean="0">
              <a:latin typeface="Times New Roman" panose="02020603050405020304" pitchFamily="18" charset="0"/>
              <a:cs typeface="Times New Roman" panose="02020603050405020304" pitchFamily="18" charset="0"/>
            </a:endParaRPr>
          </a:p>
        </p:txBody>
      </p:sp>
      <p:pic>
        <p:nvPicPr>
          <p:cNvPr id="1026" name="Picture 2" descr="https://s-media-cache-ak0.pinimg.com/236x/b3/65/1f/b3651f83f68599aef479651b5b498f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76600"/>
            <a:ext cx="2247900" cy="2590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394379" y="4267200"/>
            <a:ext cx="5105400" cy="2015936"/>
          </a:xfrm>
          <a:prstGeom prst="rect">
            <a:avLst/>
          </a:prstGeom>
        </p:spPr>
        <p:txBody>
          <a:bodyPr wrap="square">
            <a:spAutoFit/>
          </a:bodyPr>
          <a:lstStyle/>
          <a:p>
            <a:pPr algn="just" eaLnBrk="1" hangingPunct="1"/>
            <a:r>
              <a:rPr lang="en-US" altLang="en-US" sz="2500" b="0" i="1" smtClean="0">
                <a:latin typeface="Times New Roman" panose="02020603050405020304" pitchFamily="18" charset="0"/>
                <a:cs typeface="Times New Roman" panose="02020603050405020304" pitchFamily="18" charset="0"/>
              </a:rPr>
              <a:t>The mediocre teacher tells. </a:t>
            </a:r>
          </a:p>
          <a:p>
            <a:pPr algn="just" eaLnBrk="1" hangingPunct="1"/>
            <a:r>
              <a:rPr lang="en-US" altLang="en-US" sz="2500" b="0" i="1" smtClean="0">
                <a:latin typeface="Times New Roman" panose="02020603050405020304" pitchFamily="18" charset="0"/>
                <a:cs typeface="Times New Roman" panose="02020603050405020304" pitchFamily="18" charset="0"/>
              </a:rPr>
              <a:t>The good teacher explains. </a:t>
            </a:r>
          </a:p>
          <a:p>
            <a:pPr algn="just" eaLnBrk="1" hangingPunct="1"/>
            <a:r>
              <a:rPr lang="en-US" altLang="en-US" sz="2500" b="0" i="1" smtClean="0">
                <a:latin typeface="Times New Roman" panose="02020603050405020304" pitchFamily="18" charset="0"/>
                <a:cs typeface="Times New Roman" panose="02020603050405020304" pitchFamily="18" charset="0"/>
              </a:rPr>
              <a:t>The</a:t>
            </a:r>
            <a:r>
              <a:rPr lang="en-US" altLang="en-US" sz="2500" b="0" i="1" baseline="0" smtClean="0">
                <a:latin typeface="Times New Roman" panose="02020603050405020304" pitchFamily="18" charset="0"/>
                <a:cs typeface="Times New Roman" panose="02020603050405020304" pitchFamily="18" charset="0"/>
              </a:rPr>
              <a:t> </a:t>
            </a:r>
            <a:r>
              <a:rPr lang="en-US" altLang="en-US" sz="2500" b="0" i="1" smtClean="0">
                <a:latin typeface="Times New Roman" panose="02020603050405020304" pitchFamily="18" charset="0"/>
                <a:cs typeface="Times New Roman" panose="02020603050405020304" pitchFamily="18" charset="0"/>
              </a:rPr>
              <a:t>superior teacher demonstrates. </a:t>
            </a:r>
          </a:p>
          <a:p>
            <a:pPr algn="just" eaLnBrk="1" hangingPunct="1"/>
            <a:r>
              <a:rPr lang="en-US" altLang="en-US" sz="2500" b="0" i="1" smtClean="0">
                <a:latin typeface="Times New Roman" panose="02020603050405020304" pitchFamily="18" charset="0"/>
                <a:cs typeface="Times New Roman" panose="02020603050405020304" pitchFamily="18" charset="0"/>
              </a:rPr>
              <a:t>The great teacher inspires.</a:t>
            </a:r>
          </a:p>
          <a:p>
            <a:pPr algn="just" eaLnBrk="1" hangingPunct="1"/>
            <a:r>
              <a:rPr lang="en-US" altLang="en-US" sz="2500" b="0" i="1">
                <a:latin typeface="Times New Roman" panose="02020603050405020304" pitchFamily="18" charset="0"/>
                <a:cs typeface="Times New Roman" panose="02020603050405020304" pitchFamily="18" charset="0"/>
              </a:rPr>
              <a:t> </a:t>
            </a:r>
            <a:r>
              <a:rPr lang="en-US" altLang="en-US" sz="2500" b="0" i="1" smtClean="0">
                <a:latin typeface="Times New Roman" panose="02020603050405020304" pitchFamily="18" charset="0"/>
                <a:cs typeface="Times New Roman" panose="02020603050405020304" pitchFamily="18" charset="0"/>
              </a:rPr>
              <a:t>              </a:t>
            </a:r>
            <a:r>
              <a:rPr lang="en-US" altLang="en-US" sz="2500" b="1" smtClean="0">
                <a:latin typeface="Times New Roman" panose="02020603050405020304" pitchFamily="18" charset="0"/>
                <a:cs typeface="Times New Roman" panose="02020603050405020304" pitchFamily="18" charset="0"/>
              </a:rPr>
              <a:t>William Arthur Ward</a:t>
            </a:r>
          </a:p>
        </p:txBody>
      </p:sp>
    </p:spTree>
    <p:custDataLst>
      <p:tags r:id="rId1"/>
    </p:custDataLst>
    <p:extLst>
      <p:ext uri="{BB962C8B-B14F-4D97-AF65-F5344CB8AC3E}">
        <p14:creationId xmlns:p14="http://schemas.microsoft.com/office/powerpoint/2010/main" val="8479451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03225" y="1628775"/>
          <a:ext cx="8389938" cy="4398963"/>
        </p:xfrm>
        <a:graphic>
          <a:graphicData uri="http://schemas.openxmlformats.org/drawingml/2006/table">
            <a:tbl>
              <a:tblPr/>
              <a:tblGrid>
                <a:gridCol w="1549400"/>
                <a:gridCol w="3094038"/>
                <a:gridCol w="3746500"/>
              </a:tblGrid>
              <a:tr h="1008063">
                <a:tc>
                  <a:txBody>
                    <a:bodyPr/>
                    <a:lstStyle>
                      <a:lvl1pPr indent="25082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250825" algn="ctr" defTabSz="914400" rtl="0" eaLnBrk="1" fontAlgn="base" latinLnBrk="0" hangingPunct="1">
                        <a:lnSpc>
                          <a:spcPct val="100000"/>
                        </a:lnSpc>
                        <a:spcBef>
                          <a:spcPts val="600"/>
                        </a:spcBef>
                        <a:spcAft>
                          <a:spcPct val="0"/>
                        </a:spcAft>
                        <a:buClrTx/>
                        <a:buSzTx/>
                        <a:buFontTx/>
                        <a:buNone/>
                        <a:tabLst/>
                      </a:pPr>
                      <a:endParaRPr kumimoji="0" lang="en-US" altLang="en-US" sz="2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nb-NO"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Chương trình định hướng  nội dung</a:t>
                      </a:r>
                      <a:endParaRPr kumimoji="0" lang="vi-VN"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indent="25082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250825" algn="ctr" defTabSz="914400" rtl="0" eaLnBrk="1" fontAlgn="base" latinLnBrk="0" hangingPunct="1">
                        <a:lnSpc>
                          <a:spcPct val="100000"/>
                        </a:lnSpc>
                        <a:spcBef>
                          <a:spcPts val="600"/>
                        </a:spcBef>
                        <a:spcAft>
                          <a:spcPct val="0"/>
                        </a:spcAft>
                        <a:buClrTx/>
                        <a:buSzTx/>
                        <a:buFontTx/>
                        <a:buNone/>
                        <a:tabLst/>
                      </a:pPr>
                      <a:r>
                        <a:rPr kumimoji="0" lang="nb-NO"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Chương trình định hướng năng lực</a:t>
                      </a:r>
                      <a:endParaRPr kumimoji="0" lang="vi-VN"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3909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20000"/>
                        </a:lnSpc>
                        <a:spcBef>
                          <a:spcPts val="600"/>
                        </a:spcBef>
                        <a:spcAft>
                          <a:spcPct val="0"/>
                        </a:spcAft>
                        <a:buClrTx/>
                        <a:buSzTx/>
                        <a:buFontTx/>
                        <a:buNone/>
                        <a:tabLst/>
                      </a:pPr>
                      <a:endPar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20000"/>
                        </a:lnSpc>
                        <a:spcBef>
                          <a:spcPts val="600"/>
                        </a:spcBef>
                        <a:spcAft>
                          <a:spcPct val="0"/>
                        </a:spcAft>
                        <a:buClrTx/>
                        <a:buSzTx/>
                        <a:buFontTx/>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Mục tiêu</a:t>
                      </a:r>
                      <a:endParaRPr kumimoji="0" lang="vi-VN"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20000"/>
                        </a:lnSpc>
                        <a:spcBef>
                          <a:spcPts val="600"/>
                        </a:spcBef>
                        <a:spcAft>
                          <a:spcPct val="0"/>
                        </a:spcAft>
                        <a:buClrTx/>
                        <a:buSzTx/>
                        <a:buFontTx/>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giáo dục</a:t>
                      </a:r>
                      <a:endParaRPr kumimoji="0" lang="vi-VN"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20000"/>
                        </a:lnSpc>
                        <a:spcBef>
                          <a:spcPts val="600"/>
                        </a:spcBef>
                        <a:spcAft>
                          <a:spcPct val="0"/>
                        </a:spcAft>
                        <a:buClrTx/>
                        <a:buSzTx/>
                        <a:buFontTx/>
                        <a:buNone/>
                        <a:tabLst/>
                      </a:pPr>
                      <a:r>
                        <a:rPr kumimoji="0" lang="en-US" altLang="en-US" sz="2400" b="0" i="1"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Dạy học được mô tả không chi tiết và không nhất thiết phải quan sát, đánh giá được</a:t>
                      </a:r>
                      <a:endParaRPr kumimoji="0" lang="vi-VN"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20000"/>
                        </a:lnSpc>
                        <a:spcBef>
                          <a:spcPts val="600"/>
                        </a:spcBef>
                        <a:spcAft>
                          <a:spcPct val="0"/>
                        </a:spcAft>
                        <a:buClrTx/>
                        <a:buSzTx/>
                        <a:buFontTx/>
                        <a:buNone/>
                        <a:tabLst/>
                      </a:pPr>
                      <a:r>
                        <a:rPr kumimoji="0" lang="en-US"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Kết quả học tập cần đạt được mô tả chi tiết và có thể quan sát, đánh giá được; </a:t>
                      </a:r>
                    </a:p>
                    <a:p>
                      <a:pPr marL="0" marR="0" lvl="0" indent="0" algn="just" defTabSz="914400" rtl="0" eaLnBrk="1" fontAlgn="base" latinLnBrk="0" hangingPunct="1">
                        <a:lnSpc>
                          <a:spcPct val="120000"/>
                        </a:lnSpc>
                        <a:spcBef>
                          <a:spcPts val="600"/>
                        </a:spcBef>
                        <a:spcAft>
                          <a:spcPct val="0"/>
                        </a:spcAft>
                        <a:buClrTx/>
                        <a:buSzTx/>
                        <a:buFontTx/>
                        <a:buNone/>
                        <a:tabLst/>
                      </a:pPr>
                      <a:r>
                        <a:rPr kumimoji="0" lang="en-US"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Thể hiện được mức độ tiến bộ của </a:t>
                      </a:r>
                      <a:r>
                        <a:rPr kumimoji="0" lang="vi-VN"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HS </a:t>
                      </a:r>
                      <a:r>
                        <a:rPr kumimoji="0" lang="en-US"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một cách liên tục</a:t>
                      </a:r>
                      <a:endParaRPr kumimoji="0" lang="vi-VN"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ounded Rectangle 5"/>
          <p:cNvSpPr/>
          <p:nvPr/>
        </p:nvSpPr>
        <p:spPr>
          <a:xfrm>
            <a:off x="76200" y="101111"/>
            <a:ext cx="7620000" cy="813289"/>
          </a:xfrm>
          <a:prstGeom prst="roundRect">
            <a:avLst/>
          </a:prstGeom>
          <a:solidFill>
            <a:schemeClr val="bg1"/>
          </a:solidFill>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p>
            <a:pPr algn="ctr" eaLnBrk="0" hangingPunct="0">
              <a:defRPr/>
            </a:pPr>
            <a:r>
              <a:rPr lang="nb-NO" sz="2400" b="1" smtClean="0">
                <a:solidFill>
                  <a:srgbClr val="C00000"/>
                </a:solidFill>
                <a:latin typeface="Arial" pitchFamily="34" charset="0"/>
                <a:cs typeface="Arial" pitchFamily="34" charset="0"/>
              </a:rPr>
              <a:t>SO </a:t>
            </a:r>
            <a:r>
              <a:rPr lang="nb-NO" sz="2400" b="1" dirty="0">
                <a:solidFill>
                  <a:srgbClr val="C00000"/>
                </a:solidFill>
                <a:latin typeface="Arial" pitchFamily="34" charset="0"/>
                <a:cs typeface="Arial" pitchFamily="34" charset="0"/>
              </a:rPr>
              <a:t>SÁNH MỘT SỐ ĐẶC TRƯNG CƠ BẢN CỦA CHƯƠNG TRÌNH </a:t>
            </a:r>
            <a:r>
              <a:rPr lang="nb-NO" sz="2400" b="1">
                <a:solidFill>
                  <a:srgbClr val="C00000"/>
                </a:solidFill>
                <a:latin typeface="Arial" pitchFamily="34" charset="0"/>
                <a:cs typeface="Arial" pitchFamily="34" charset="0"/>
              </a:rPr>
              <a:t>GIÁO </a:t>
            </a:r>
            <a:r>
              <a:rPr lang="nb-NO" sz="2400" b="1" smtClean="0">
                <a:solidFill>
                  <a:srgbClr val="C00000"/>
                </a:solidFill>
                <a:latin typeface="Arial" pitchFamily="34" charset="0"/>
                <a:cs typeface="Arial" pitchFamily="34" charset="0"/>
              </a:rPr>
              <a:t>DỤC</a:t>
            </a:r>
            <a:endParaRPr lang="en-US" sz="2400" b="1" dirty="0">
              <a:solidFill>
                <a:srgbClr val="C00000"/>
              </a:solidFill>
            </a:endParaRPr>
          </a:p>
        </p:txBody>
      </p:sp>
    </p:spTree>
    <p:custDataLst>
      <p:tags r:id="rId1"/>
    </p:custDataLst>
    <p:extLst>
      <p:ext uri="{BB962C8B-B14F-4D97-AF65-F5344CB8AC3E}">
        <p14:creationId xmlns:p14="http://schemas.microsoft.com/office/powerpoint/2010/main" val="766959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37829377"/>
              </p:ext>
            </p:extLst>
          </p:nvPr>
        </p:nvGraphicFramePr>
        <p:xfrm>
          <a:off x="403225" y="1628775"/>
          <a:ext cx="8389938" cy="4470400"/>
        </p:xfrm>
        <a:graphic>
          <a:graphicData uri="http://schemas.openxmlformats.org/drawingml/2006/table">
            <a:tbl>
              <a:tblPr/>
              <a:tblGrid>
                <a:gridCol w="1549339"/>
                <a:gridCol w="3093989"/>
                <a:gridCol w="3746610"/>
              </a:tblGrid>
              <a:tr h="1080009">
                <a:tc>
                  <a:txBody>
                    <a:bodyPr/>
                    <a:lstStyle/>
                    <a:p>
                      <a:pPr marL="0" marR="0" lvl="0" indent="250825" algn="ctr" defTabSz="914400" rtl="0" eaLnBrk="1" fontAlgn="base" latinLnBrk="0" hangingPunct="1">
                        <a:lnSpc>
                          <a:spcPct val="100000"/>
                        </a:lnSpc>
                        <a:spcBef>
                          <a:spcPts val="600"/>
                        </a:spcBef>
                        <a:spcAft>
                          <a:spcPct val="0"/>
                        </a:spcAft>
                        <a:buClrTx/>
                        <a:buSzTx/>
                        <a:buFontTx/>
                        <a:buNone/>
                        <a:tabLst/>
                      </a:pPr>
                      <a:endParaRPr kumimoji="0" lang="en-US" sz="2400" b="0" i="0" u="none" strike="noStrike" cap="none" normalizeH="0" baseline="0" dirty="0" smtClean="0">
                        <a:ln>
                          <a:noFill/>
                        </a:ln>
                        <a:solidFill>
                          <a:srgbClr val="000066"/>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nb-NO" sz="2400" b="1" i="0" u="none" strike="noStrike" cap="none" normalizeH="0" baseline="0" dirty="0" smtClean="0">
                          <a:ln>
                            <a:noFill/>
                          </a:ln>
                          <a:solidFill>
                            <a:srgbClr val="0000FF"/>
                          </a:solidFill>
                          <a:effectLst/>
                          <a:latin typeface="Times New Roman" pitchFamily="18" charset="0"/>
                          <a:cs typeface="Times New Roman" pitchFamily="18" charset="0"/>
                        </a:rPr>
                        <a:t>Chương trình định hướng  nội dung</a:t>
                      </a:r>
                      <a:endParaRPr kumimoji="0" lang="vi-VN" sz="24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50825" algn="ctr" defTabSz="914400" rtl="0" eaLnBrk="1" fontAlgn="base" latinLnBrk="0" hangingPunct="1">
                        <a:lnSpc>
                          <a:spcPct val="100000"/>
                        </a:lnSpc>
                        <a:spcBef>
                          <a:spcPts val="600"/>
                        </a:spcBef>
                        <a:spcAft>
                          <a:spcPct val="0"/>
                        </a:spcAft>
                        <a:buClrTx/>
                        <a:buSzTx/>
                        <a:buFontTx/>
                        <a:buNone/>
                        <a:tabLst/>
                      </a:pPr>
                      <a:r>
                        <a:rPr kumimoji="0" lang="nb-NO" sz="2400" b="1" i="0" u="none" strike="noStrike" cap="none" normalizeH="0" baseline="0" dirty="0" smtClean="0">
                          <a:ln>
                            <a:noFill/>
                          </a:ln>
                          <a:solidFill>
                            <a:srgbClr val="0000FF"/>
                          </a:solidFill>
                          <a:effectLst/>
                          <a:latin typeface="Times New Roman" pitchFamily="18" charset="0"/>
                          <a:cs typeface="Times New Roman" pitchFamily="18" charset="0"/>
                        </a:rPr>
                        <a:t>Chương trình định hướng năng lực</a:t>
                      </a:r>
                      <a:endParaRPr kumimoji="0" lang="vi-VN" sz="24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390391">
                <a:tc>
                  <a:txBody>
                    <a:bodyPr/>
                    <a:lstStyle/>
                    <a:p>
                      <a:pPr marL="0" marR="0" lvl="0" indent="0" algn="ctr" defTabSz="914400" rtl="0" eaLnBrk="1" fontAlgn="base" latinLnBrk="0" hangingPunct="1">
                        <a:lnSpc>
                          <a:spcPct val="110000"/>
                        </a:lnSpc>
                        <a:spcBef>
                          <a:spcPts val="600"/>
                        </a:spcBef>
                        <a:spcAft>
                          <a:spcPct val="0"/>
                        </a:spcAft>
                        <a:buClrTx/>
                        <a:buSzTx/>
                        <a:buFontTx/>
                        <a:buNone/>
                        <a:tabLst/>
                      </a:pPr>
                      <a:endParaRPr kumimoji="0" lang="en-US" sz="2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10000"/>
                        </a:lnSpc>
                        <a:spcBef>
                          <a:spcPts val="600"/>
                        </a:spcBef>
                        <a:spcAft>
                          <a:spcPct val="0"/>
                        </a:spcAft>
                        <a:buClrTx/>
                        <a:buSzTx/>
                        <a:buFontTx/>
                        <a:buNone/>
                        <a:tabLst/>
                      </a:pPr>
                      <a:endParaRPr kumimoji="0" lang="en-US" sz="2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10000"/>
                        </a:lnSpc>
                        <a:spcBef>
                          <a:spcPts val="6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Nội</a:t>
                      </a: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 dung</a:t>
                      </a:r>
                      <a:endParaRPr kumimoji="0" lang="vi-VN" sz="24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10000"/>
                        </a:lnSpc>
                        <a:spcBef>
                          <a:spcPts val="6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giáo</a:t>
                      </a: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cs typeface="Times New Roman" pitchFamily="18" charset="0"/>
                        </a:rPr>
                        <a:t>dục</a:t>
                      </a:r>
                      <a:endParaRPr kumimoji="0" lang="vi-VN" sz="24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ts val="600"/>
                        </a:spcBef>
                        <a:spcAft>
                          <a:spcPct val="0"/>
                        </a:spcAft>
                        <a:buClrTx/>
                        <a:buSzTx/>
                        <a:buFontTx/>
                        <a:buNone/>
                        <a:tabLst/>
                      </a:pP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Việc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lựa</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chọn</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nội</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dung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dựa</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vào</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các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khoa</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học</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chuyên</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môn</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sng" strike="noStrike" cap="none" normalizeH="0" baseline="0" dirty="0" err="1" smtClean="0">
                          <a:ln>
                            <a:noFill/>
                          </a:ln>
                          <a:solidFill>
                            <a:srgbClr val="000066"/>
                          </a:solidFill>
                          <a:effectLst/>
                          <a:latin typeface="Times New Roman" pitchFamily="18" charset="0"/>
                          <a:cs typeface="Times New Roman" pitchFamily="18" charset="0"/>
                        </a:rPr>
                        <a:t>không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gắn</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với</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các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tình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huống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thực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tiễn</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p>
                    <a:p>
                      <a:pPr marL="0" marR="0" lvl="0" indent="0" algn="just" defTabSz="914400" rtl="0" eaLnBrk="1" fontAlgn="base" latinLnBrk="0" hangingPunct="1">
                        <a:lnSpc>
                          <a:spcPct val="110000"/>
                        </a:lnSpc>
                        <a:spcBef>
                          <a:spcPts val="600"/>
                        </a:spcBef>
                        <a:spcAft>
                          <a:spcPct val="0"/>
                        </a:spcAft>
                        <a:buClrTx/>
                        <a:buSzTx/>
                        <a:buFontTx/>
                        <a:buNone/>
                        <a:tabLst/>
                      </a:pP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Nội</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dung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được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quy</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định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chi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tiết</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trong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CT.</a:t>
                      </a:r>
                      <a:endParaRPr kumimoji="0" lang="vi-VN" sz="2400" b="0" i="1" u="none" strike="noStrike" cap="none" normalizeH="0" baseline="0" dirty="0" smtClean="0">
                        <a:ln>
                          <a:noFill/>
                        </a:ln>
                        <a:solidFill>
                          <a:srgbClr val="000066"/>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ts val="600"/>
                        </a:spcBef>
                        <a:spcAft>
                          <a:spcPct val="0"/>
                        </a:spcAft>
                        <a:buClrTx/>
                        <a:buSzTx/>
                        <a:buFontTx/>
                        <a:buNone/>
                        <a:tabLst/>
                      </a:pP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Lựa</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chọn</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những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nội</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dung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nhằm</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đạt</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được</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kết</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quả</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đầu</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ra</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đã</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quy</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định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gắn</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với</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các</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tình</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huống</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thực</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tiễn</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p>
                    <a:p>
                      <a:pPr marL="0" marR="0" lvl="0" indent="0" algn="just" defTabSz="914400" rtl="0" eaLnBrk="1" fontAlgn="base" latinLnBrk="0" hangingPunct="1">
                        <a:lnSpc>
                          <a:spcPct val="110000"/>
                        </a:lnSpc>
                        <a:spcBef>
                          <a:spcPts val="600"/>
                        </a:spcBef>
                        <a:spcAft>
                          <a:spcPct val="0"/>
                        </a:spcAft>
                        <a:buClrTx/>
                        <a:buSzTx/>
                        <a:buFontTx/>
                        <a:buNone/>
                        <a:tabLst/>
                      </a:pP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Chương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trình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chỉ</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quy</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định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những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nội</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dung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chính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không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quy</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định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chi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tiết</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endParaRPr kumimoji="0" lang="vi-VN" sz="2400" b="0" i="1" u="none" strike="noStrike" cap="none" normalizeH="0" baseline="0" dirty="0" smtClean="0">
                        <a:ln>
                          <a:noFill/>
                        </a:ln>
                        <a:solidFill>
                          <a:srgbClr val="000066"/>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1361485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28818667"/>
              </p:ext>
            </p:extLst>
          </p:nvPr>
        </p:nvGraphicFramePr>
        <p:xfrm>
          <a:off x="403225" y="1628775"/>
          <a:ext cx="8389938" cy="4560888"/>
        </p:xfrm>
        <a:graphic>
          <a:graphicData uri="http://schemas.openxmlformats.org/drawingml/2006/table">
            <a:tbl>
              <a:tblPr/>
              <a:tblGrid>
                <a:gridCol w="1216348"/>
                <a:gridCol w="3024265"/>
                <a:gridCol w="4149325"/>
              </a:tblGrid>
              <a:tr h="863815">
                <a:tc>
                  <a:txBody>
                    <a:bodyPr/>
                    <a:lstStyle/>
                    <a:p>
                      <a:pPr marL="0" marR="0" lvl="0" indent="250825" algn="ctr" defTabSz="914400" rtl="0" eaLnBrk="1" fontAlgn="base" latinLnBrk="0" hangingPunct="1">
                        <a:lnSpc>
                          <a:spcPct val="100000"/>
                        </a:lnSpc>
                        <a:spcBef>
                          <a:spcPts val="600"/>
                        </a:spcBef>
                        <a:spcAft>
                          <a:spcPct val="0"/>
                        </a:spcAft>
                        <a:buClrTx/>
                        <a:buSzTx/>
                        <a:buFontTx/>
                        <a:buNone/>
                        <a:tabLst/>
                      </a:pPr>
                      <a:endParaRPr kumimoji="0" lang="en-US" sz="2400" b="0" i="0" u="none" strike="noStrike" cap="none" normalizeH="0" baseline="0" dirty="0" smtClean="0">
                        <a:ln>
                          <a:noFill/>
                        </a:ln>
                        <a:solidFill>
                          <a:srgbClr val="000066"/>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nb-NO" sz="2400" b="1" i="0" u="none" strike="noStrike" cap="none" normalizeH="0" baseline="0" dirty="0" smtClean="0">
                          <a:ln>
                            <a:noFill/>
                          </a:ln>
                          <a:solidFill>
                            <a:srgbClr val="0000FF"/>
                          </a:solidFill>
                          <a:effectLst/>
                          <a:latin typeface="Times New Roman" pitchFamily="18" charset="0"/>
                          <a:cs typeface="Times New Roman" pitchFamily="18" charset="0"/>
                        </a:rPr>
                        <a:t>Chương trình định hướng  nội dung</a:t>
                      </a:r>
                      <a:endParaRPr kumimoji="0" lang="vi-VN" sz="24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250825" algn="ctr" defTabSz="914400" rtl="0" eaLnBrk="1" fontAlgn="base" latinLnBrk="0" hangingPunct="1">
                        <a:lnSpc>
                          <a:spcPct val="100000"/>
                        </a:lnSpc>
                        <a:spcBef>
                          <a:spcPts val="600"/>
                        </a:spcBef>
                        <a:spcAft>
                          <a:spcPct val="0"/>
                        </a:spcAft>
                        <a:buClrTx/>
                        <a:buSzTx/>
                        <a:buFontTx/>
                        <a:buNone/>
                        <a:tabLst/>
                      </a:pPr>
                      <a:r>
                        <a:rPr kumimoji="0" lang="nb-NO" sz="2400" b="1" i="0" u="none" strike="noStrike" cap="none" normalizeH="0" baseline="0" dirty="0" smtClean="0">
                          <a:ln>
                            <a:noFill/>
                          </a:ln>
                          <a:solidFill>
                            <a:srgbClr val="0000FF"/>
                          </a:solidFill>
                          <a:effectLst/>
                          <a:latin typeface="Times New Roman" pitchFamily="18" charset="0"/>
                          <a:cs typeface="Times New Roman" pitchFamily="18" charset="0"/>
                        </a:rPr>
                        <a:t>Chương trình định hướng năng lực</a:t>
                      </a:r>
                      <a:endParaRPr kumimoji="0" lang="vi-VN" sz="24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97073">
                <a:tc>
                  <a:txBody>
                    <a:bodyPr/>
                    <a:lstStyle/>
                    <a:p>
                      <a:pPr marL="0" marR="0" lvl="0" indent="0" algn="ctr" defTabSz="914400" rtl="0" eaLnBrk="1" fontAlgn="base" latinLnBrk="0" hangingPunct="1">
                        <a:lnSpc>
                          <a:spcPct val="130000"/>
                        </a:lnSpc>
                        <a:spcBef>
                          <a:spcPts val="600"/>
                        </a:spcBef>
                        <a:spcAft>
                          <a:spcPct val="0"/>
                        </a:spcAft>
                        <a:buClrTx/>
                        <a:buSzTx/>
                        <a:buFontTx/>
                        <a:buNone/>
                        <a:tabLst/>
                      </a:pPr>
                      <a:endParaRPr kumimoji="0" lang="en-US" sz="2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30000"/>
                        </a:lnSpc>
                        <a:spcBef>
                          <a:spcPts val="600"/>
                        </a:spcBef>
                        <a:spcAft>
                          <a:spcPct val="0"/>
                        </a:spcAft>
                        <a:buClrTx/>
                        <a:buSzTx/>
                        <a:buFontTx/>
                        <a:buNone/>
                        <a:tabLst/>
                      </a:pPr>
                      <a:endParaRPr kumimoji="0" lang="en-US" sz="2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30000"/>
                        </a:lnSpc>
                        <a:spcBef>
                          <a:spcPts val="6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cs typeface="Times New Roman" pitchFamily="18" charset="0"/>
                        </a:rPr>
                        <a:t>P</a:t>
                      </a:r>
                      <a:r>
                        <a:rPr kumimoji="0" lang="vi-VN" sz="2400" b="1" i="0" u="none" strike="noStrike" cap="none" normalizeH="0" baseline="0" dirty="0" smtClean="0">
                          <a:ln>
                            <a:noFill/>
                          </a:ln>
                          <a:solidFill>
                            <a:srgbClr val="0000FF"/>
                          </a:solidFill>
                          <a:effectLst/>
                          <a:latin typeface="Times New Roman" pitchFamily="18" charset="0"/>
                          <a:cs typeface="Times New Roman" pitchFamily="18" charset="0"/>
                        </a:rPr>
                        <a:t>PDH</a:t>
                      </a:r>
                      <a:endParaRPr kumimoji="0" lang="vi-VN" sz="24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ts val="600"/>
                        </a:spcBef>
                        <a:spcAft>
                          <a:spcPct val="0"/>
                        </a:spcAft>
                        <a:buClrTx/>
                        <a:buSzTx/>
                        <a:buFontTx/>
                        <a:buNone/>
                        <a:tabLst/>
                      </a:pPr>
                      <a:r>
                        <a:rPr kumimoji="0" lang="en-US" sz="2400" b="0" i="1" u="sng" strike="noStrike" cap="none" normalizeH="0" baseline="0" dirty="0" smtClean="0">
                          <a:ln>
                            <a:noFill/>
                          </a:ln>
                          <a:solidFill>
                            <a:srgbClr val="000066"/>
                          </a:solidFill>
                          <a:effectLst/>
                          <a:latin typeface="Times New Roman" pitchFamily="18" charset="0"/>
                          <a:cs typeface="Times New Roman" pitchFamily="18" charset="0"/>
                        </a:rPr>
                        <a:t>GV</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là</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người</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truyền</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thụ</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tri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thức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là</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trung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tâm</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của</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quá</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trình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dạy</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học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sng" strike="noStrike" cap="none" normalizeH="0" baseline="0" dirty="0" smtClean="0">
                          <a:ln>
                            <a:noFill/>
                          </a:ln>
                          <a:solidFill>
                            <a:srgbClr val="000066"/>
                          </a:solidFill>
                          <a:effectLst/>
                          <a:latin typeface="Times New Roman" pitchFamily="18" charset="0"/>
                          <a:cs typeface="Times New Roman" pitchFamily="18" charset="0"/>
                        </a:rPr>
                        <a:t>HS</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tiếp</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thu</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thụ</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động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những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tri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thức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được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quy</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định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sẵn</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a:t>
                      </a:r>
                      <a:endParaRPr kumimoji="0" lang="vi-VN" sz="2400" b="0" i="1" u="none" strike="noStrike" cap="none" normalizeH="0" baseline="0" dirty="0" smtClean="0">
                        <a:ln>
                          <a:noFill/>
                        </a:ln>
                        <a:solidFill>
                          <a:srgbClr val="000066"/>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ts val="600"/>
                        </a:spcBef>
                        <a:spcAft>
                          <a:spcPct val="0"/>
                        </a:spcAft>
                        <a:buClrTx/>
                        <a:buSzTx/>
                        <a:buFontTx/>
                        <a:buNone/>
                        <a:tabLst/>
                      </a:pP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sng" strike="noStrike" cap="none" normalizeH="0" baseline="0" dirty="0" smtClean="0">
                          <a:ln>
                            <a:noFill/>
                          </a:ln>
                          <a:solidFill>
                            <a:srgbClr val="000066"/>
                          </a:solidFill>
                          <a:effectLst/>
                          <a:latin typeface="Times New Roman" pitchFamily="18" charset="0"/>
                          <a:cs typeface="Times New Roman" pitchFamily="18" charset="0"/>
                        </a:rPr>
                        <a:t>G</a:t>
                      </a:r>
                      <a:r>
                        <a:rPr kumimoji="0" lang="vi-VN" sz="2400" b="0" i="1" u="sng" strike="noStrike" cap="none" normalizeH="0" baseline="0" dirty="0" smtClean="0">
                          <a:ln>
                            <a:noFill/>
                          </a:ln>
                          <a:solidFill>
                            <a:srgbClr val="000066"/>
                          </a:solidFill>
                          <a:effectLst/>
                          <a:latin typeface="Times New Roman" pitchFamily="18" charset="0"/>
                          <a:cs typeface="Times New Roman" pitchFamily="18" charset="0"/>
                        </a:rPr>
                        <a:t>V</a:t>
                      </a:r>
                      <a:r>
                        <a:rPr kumimoji="0" lang="vi-VN"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chủ</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yếu</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là</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người</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tổ</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chức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hỗ</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trợ</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sng" strike="noStrike" cap="none" normalizeH="0" baseline="0" dirty="0" smtClean="0">
                          <a:ln>
                            <a:noFill/>
                          </a:ln>
                          <a:solidFill>
                            <a:srgbClr val="000066"/>
                          </a:solidFill>
                          <a:effectLst/>
                          <a:latin typeface="Times New Roman" pitchFamily="18" charset="0"/>
                          <a:cs typeface="Times New Roman" pitchFamily="18" charset="0"/>
                        </a:rPr>
                        <a:t>HS</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tự</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lực</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và</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tích</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cực</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lĩnh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hội</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tri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thức</a:t>
                      </a:r>
                      <a:r>
                        <a:rPr kumimoji="0" lang="en-US" sz="2400" b="0" i="1" u="none" strike="noStrike" cap="none" normalizeH="0" baseline="0" smtClean="0">
                          <a:ln>
                            <a:noFill/>
                          </a:ln>
                          <a:solidFill>
                            <a:srgbClr val="000066"/>
                          </a:solidFill>
                          <a:effectLst/>
                          <a:latin typeface="Times New Roman" pitchFamily="18" charset="0"/>
                          <a:cs typeface="Times New Roman" pitchFamily="18" charset="0"/>
                        </a:rPr>
                        <a:t>. Chú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trọng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sự</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phát</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triển</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khả</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năng</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giải</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quyết</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vấn</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đề</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khả</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năng</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giao</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tiếp</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endParaRPr kumimoji="0" lang="vi-VN" sz="2400" b="0" i="1" u="none" strike="noStrike" cap="none" normalizeH="0" baseline="0" dirty="0" smtClean="0">
                        <a:ln>
                          <a:noFill/>
                        </a:ln>
                        <a:solidFill>
                          <a:srgbClr val="000066"/>
                        </a:solidFill>
                        <a:effectLst/>
                        <a:latin typeface="Times New Roman" pitchFamily="18" charset="0"/>
                        <a:cs typeface="Times New Roman" pitchFamily="18" charset="0"/>
                      </a:endParaRPr>
                    </a:p>
                    <a:p>
                      <a:pPr marL="0" marR="0" lvl="0" indent="0" algn="just" defTabSz="914400" rtl="0" eaLnBrk="1" fontAlgn="base" latinLnBrk="0" hangingPunct="1">
                        <a:lnSpc>
                          <a:spcPct val="110000"/>
                        </a:lnSpc>
                        <a:spcBef>
                          <a:spcPts val="600"/>
                        </a:spcBef>
                        <a:spcAft>
                          <a:spcPct val="0"/>
                        </a:spcAft>
                        <a:buClrTx/>
                        <a:buSzTx/>
                        <a:buFontTx/>
                        <a:buNone/>
                        <a:tabLst/>
                      </a:pP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Chú</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trọng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sử</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dụng</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các</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quan</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000066"/>
                          </a:solidFill>
                          <a:effectLst/>
                          <a:latin typeface="Times New Roman" pitchFamily="18" charset="0"/>
                          <a:cs typeface="Times New Roman" pitchFamily="18" charset="0"/>
                        </a:rPr>
                        <a:t>điểm</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phương</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pháp</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kỹ</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thuật</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dạy</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học</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tích</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cực</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các</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PPDH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thí</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nghiệm</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thực</a:t>
                      </a:r>
                      <a:r>
                        <a:rPr kumimoji="0" lang="en-US" sz="2400" b="0"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400" b="0" i="1" u="none" strike="noStrike" cap="none" normalizeH="0" baseline="0" dirty="0" err="1" smtClean="0">
                          <a:ln>
                            <a:noFill/>
                          </a:ln>
                          <a:solidFill>
                            <a:srgbClr val="FF0000"/>
                          </a:solidFill>
                          <a:effectLst/>
                          <a:latin typeface="Times New Roman" pitchFamily="18" charset="0"/>
                          <a:cs typeface="Times New Roman" pitchFamily="18" charset="0"/>
                        </a:rPr>
                        <a:t>hành</a:t>
                      </a:r>
                      <a:r>
                        <a:rPr kumimoji="0" lang="en-US" sz="2400" b="0" i="1" u="none" strike="noStrike" cap="none" normalizeH="0" baseline="0" dirty="0" smtClean="0">
                          <a:ln>
                            <a:noFill/>
                          </a:ln>
                          <a:solidFill>
                            <a:srgbClr val="000066"/>
                          </a:solidFill>
                          <a:effectLst/>
                          <a:latin typeface="Times New Roman" pitchFamily="18" charset="0"/>
                          <a:cs typeface="Times New Roman" pitchFamily="18" charset="0"/>
                        </a:rPr>
                        <a:t>.</a:t>
                      </a:r>
                      <a:endParaRPr kumimoji="0" lang="vi-VN" sz="2400" b="0" i="1" u="none" strike="noStrike" cap="none" normalizeH="0" baseline="0" dirty="0" smtClean="0">
                        <a:ln>
                          <a:noFill/>
                        </a:ln>
                        <a:solidFill>
                          <a:srgbClr val="000066"/>
                        </a:solidFill>
                        <a:effectLst/>
                        <a:latin typeface="Times New Roman" pitchFamily="18" charset="0"/>
                        <a:cs typeface="Times New Roman"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616594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28" name="Group 20"/>
          <p:cNvGraphicFramePr>
            <a:graphicFrameLocks noGrp="1"/>
          </p:cNvGraphicFramePr>
          <p:nvPr>
            <p:extLst>
              <p:ext uri="{D42A27DB-BD31-4B8C-83A1-F6EECF244321}">
                <p14:modId xmlns:p14="http://schemas.microsoft.com/office/powerpoint/2010/main" val="3569137483"/>
              </p:ext>
            </p:extLst>
          </p:nvPr>
        </p:nvGraphicFramePr>
        <p:xfrm>
          <a:off x="403225" y="1628775"/>
          <a:ext cx="8389938" cy="4248151"/>
        </p:xfrm>
        <a:graphic>
          <a:graphicData uri="http://schemas.openxmlformats.org/drawingml/2006/table">
            <a:tbl>
              <a:tblPr/>
              <a:tblGrid>
                <a:gridCol w="1216025"/>
                <a:gridCol w="3024188"/>
                <a:gridCol w="4149725"/>
              </a:tblGrid>
              <a:tr h="757238">
                <a:tc>
                  <a:txBody>
                    <a:bodyPr/>
                    <a:lstStyle>
                      <a:lvl1pPr indent="25082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250825" algn="ctr" defTabSz="914400" rtl="0" eaLnBrk="1" fontAlgn="base" latinLnBrk="0" hangingPunct="1">
                        <a:lnSpc>
                          <a:spcPct val="100000"/>
                        </a:lnSpc>
                        <a:spcBef>
                          <a:spcPts val="600"/>
                        </a:spcBef>
                        <a:spcAft>
                          <a:spcPct val="0"/>
                        </a:spcAft>
                        <a:buClrTx/>
                        <a:buSzTx/>
                        <a:buFontTx/>
                        <a:buNone/>
                        <a:tabLst/>
                      </a:pPr>
                      <a:endParaRPr kumimoji="0" lang="en-US" altLang="en-US" sz="2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nb-NO"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Chương trình định hướng  nội dung</a:t>
                      </a:r>
                      <a:endParaRPr kumimoji="0" lang="vi-VN"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indent="25082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250825" algn="ctr" defTabSz="914400" rtl="0" eaLnBrk="1" fontAlgn="base" latinLnBrk="0" hangingPunct="1">
                        <a:lnSpc>
                          <a:spcPct val="100000"/>
                        </a:lnSpc>
                        <a:spcBef>
                          <a:spcPts val="600"/>
                        </a:spcBef>
                        <a:spcAft>
                          <a:spcPct val="0"/>
                        </a:spcAft>
                        <a:buClrTx/>
                        <a:buSzTx/>
                        <a:buFontTx/>
                        <a:buNone/>
                        <a:tabLst/>
                      </a:pPr>
                      <a:r>
                        <a:rPr kumimoji="0" lang="nb-NO"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Chương trình định hướng năng lực</a:t>
                      </a:r>
                      <a:endParaRPr kumimoji="0" lang="vi-VN"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4909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30000"/>
                        </a:lnSpc>
                        <a:spcBef>
                          <a:spcPts val="600"/>
                        </a:spcBef>
                        <a:spcAft>
                          <a:spcPct val="0"/>
                        </a:spcAft>
                        <a:buClrTx/>
                        <a:buSzTx/>
                        <a:buFontTx/>
                        <a:buNone/>
                        <a:tabLst/>
                      </a:pPr>
                      <a:endPar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30000"/>
                        </a:lnSpc>
                        <a:spcBef>
                          <a:spcPts val="600"/>
                        </a:spcBef>
                        <a:spcAft>
                          <a:spcPct val="0"/>
                        </a:spcAft>
                        <a:buClrTx/>
                        <a:buSzTx/>
                        <a:buFontTx/>
                        <a:buNone/>
                        <a:tabLst/>
                      </a:pPr>
                      <a:r>
                        <a:rPr kumimoji="0" lang="en-US"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Hình thức dạy học</a:t>
                      </a:r>
                      <a:endParaRPr kumimoji="0" lang="vi-VN"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30000"/>
                        </a:lnSpc>
                        <a:spcBef>
                          <a:spcPts val="600"/>
                        </a:spcBef>
                        <a:spcAft>
                          <a:spcPct val="0"/>
                        </a:spcAft>
                        <a:buClrTx/>
                        <a:buSzTx/>
                        <a:buFontTx/>
                        <a:buNone/>
                        <a:tabLst/>
                      </a:pPr>
                      <a:r>
                        <a:rPr kumimoji="0" lang="da-DK"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Chủ yếu dạy học lý thuyết </a:t>
                      </a:r>
                      <a:r>
                        <a:rPr kumimoji="0" lang="da-DK"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trên lớp học</a:t>
                      </a:r>
                      <a:endParaRPr kumimoji="0" lang="vi-VN"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30000"/>
                        </a:lnSpc>
                        <a:spcBef>
                          <a:spcPts val="600"/>
                        </a:spcBef>
                        <a:spcAft>
                          <a:spcPct val="0"/>
                        </a:spcAft>
                        <a:buClrTx/>
                        <a:buSzTx/>
                        <a:buFontTx/>
                        <a:buNone/>
                        <a:tabLst/>
                      </a:pPr>
                      <a:r>
                        <a:rPr kumimoji="0" lang="da-DK" altLang="en-US" sz="2400" b="1" i="1"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 </a:t>
                      </a:r>
                      <a:r>
                        <a:rPr kumimoji="0" lang="da-DK"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Tổ chức hình thức học tập đa dạng; chú ý các </a:t>
                      </a:r>
                      <a:r>
                        <a:rPr kumimoji="0" lang="da-DK"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hoạt động xã hội</a:t>
                      </a:r>
                      <a:r>
                        <a:rPr kumimoji="0" lang="da-DK"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a:t>
                      </a:r>
                      <a:r>
                        <a:rPr kumimoji="0" lang="da-DK"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ngoại khóa, nghiên cứu khoa học, trải ng</a:t>
                      </a:r>
                      <a:r>
                        <a:rPr kumimoji="0" lang="da-DK"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hiệm sáng tạo; đẩy mạnh </a:t>
                      </a:r>
                      <a:r>
                        <a:rPr kumimoji="0" lang="da-DK"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ứng dụng CNTT </a:t>
                      </a:r>
                      <a:r>
                        <a:rPr kumimoji="0" lang="da-DK"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và truyền thông trong dạy và học</a:t>
                      </a:r>
                      <a:endParaRPr kumimoji="0" lang="vi-VN"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872450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0742537"/>
              </p:ext>
            </p:extLst>
          </p:nvPr>
        </p:nvGraphicFramePr>
        <p:xfrm>
          <a:off x="403225" y="1628775"/>
          <a:ext cx="8208963" cy="4831080"/>
        </p:xfrm>
        <a:graphic>
          <a:graphicData uri="http://schemas.openxmlformats.org/drawingml/2006/table">
            <a:tbl>
              <a:tblPr/>
              <a:tblGrid>
                <a:gridCol w="1190625"/>
                <a:gridCol w="2606675"/>
                <a:gridCol w="4411663"/>
              </a:tblGrid>
              <a:tr h="1096963">
                <a:tc>
                  <a:txBody>
                    <a:bodyPr/>
                    <a:lstStyle>
                      <a:lvl1pPr indent="25082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250825" algn="ctr" defTabSz="914400" rtl="0" eaLnBrk="1" fontAlgn="base" latinLnBrk="0" hangingPunct="1">
                        <a:lnSpc>
                          <a:spcPct val="100000"/>
                        </a:lnSpc>
                        <a:spcBef>
                          <a:spcPts val="600"/>
                        </a:spcBef>
                        <a:spcAft>
                          <a:spcPct val="0"/>
                        </a:spcAft>
                        <a:buClrTx/>
                        <a:buSzTx/>
                        <a:buFontTx/>
                        <a:buNone/>
                        <a:tabLst/>
                      </a:pPr>
                      <a:endParaRPr kumimoji="0" lang="en-US" altLang="en-US" sz="2400" b="0"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nb-NO"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Chương trình định hướng  nội dung</a:t>
                      </a:r>
                      <a:endParaRPr kumimoji="0" lang="vi-VN"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indent="250825">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250825" algn="ctr" defTabSz="914400" rtl="0" eaLnBrk="1" fontAlgn="base" latinLnBrk="0" hangingPunct="1">
                        <a:lnSpc>
                          <a:spcPct val="100000"/>
                        </a:lnSpc>
                        <a:spcBef>
                          <a:spcPts val="600"/>
                        </a:spcBef>
                        <a:spcAft>
                          <a:spcPct val="0"/>
                        </a:spcAft>
                        <a:buClrTx/>
                        <a:buSzTx/>
                        <a:buFontTx/>
                        <a:buNone/>
                        <a:tabLst/>
                      </a:pPr>
                      <a:r>
                        <a:rPr kumimoji="0" lang="nb-NO" altLang="en-US" sz="24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Chương trình định hướng năng lực</a:t>
                      </a:r>
                      <a:endParaRPr kumimoji="0" lang="vi-VN"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7338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Điều kiện dạy </a:t>
                      </a:r>
                    </a:p>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học</a:t>
                      </a:r>
                      <a:endParaRPr kumimoji="0" lang="vi-VN"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Tx/>
                        <a:buNone/>
                        <a:tabLst/>
                      </a:pPr>
                      <a:r>
                        <a:rPr kumimoji="0" lang="en-US"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Chủ yếu khai thác các điều kiện dạy học trong phạm vi nhà trường.</a:t>
                      </a:r>
                      <a:endParaRPr kumimoji="0" lang="vi-VN"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ts val="600"/>
                        </a:spcBef>
                        <a:spcAft>
                          <a:spcPct val="0"/>
                        </a:spcAft>
                        <a:buClrTx/>
                        <a:buSzTx/>
                        <a:buFontTx/>
                        <a:buChar char="-"/>
                        <a:tabLst/>
                      </a:pPr>
                      <a:r>
                        <a:rPr kumimoji="0" lang="en-US"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Sử dụng các điều kiện về CSVC trong trường như: </a:t>
                      </a:r>
                      <a:r>
                        <a:rPr kumimoji="0" lang="en-US"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phòng thí nghiệm</a:t>
                      </a:r>
                      <a:r>
                        <a:rPr kumimoji="0" lang="en-US"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thư viện… </a:t>
                      </a:r>
                    </a:p>
                    <a:p>
                      <a:pPr marL="0" marR="0" lvl="0" indent="0" algn="just" defTabSz="914400" rtl="0" eaLnBrk="1" fontAlgn="base" latinLnBrk="0" hangingPunct="1">
                        <a:lnSpc>
                          <a:spcPct val="100000"/>
                        </a:lnSpc>
                        <a:spcBef>
                          <a:spcPts val="600"/>
                        </a:spcBef>
                        <a:spcAft>
                          <a:spcPct val="0"/>
                        </a:spcAft>
                        <a:buClrTx/>
                        <a:buSzTx/>
                        <a:buFontTx/>
                        <a:buChar char="-"/>
                        <a:tabLst/>
                      </a:pPr>
                      <a:r>
                        <a:rPr kumimoji="0" lang="en-US"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Khai thác các điều kiện bên </a:t>
                      </a:r>
                      <a:r>
                        <a:rPr kumimoji="0" lang="en-US" altLang="en-US" sz="2400" b="1" i="1"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ngoài nhà trường </a:t>
                      </a:r>
                      <a:r>
                        <a:rPr kumimoji="0" lang="en-US"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như các trường ĐH, CĐ; cơ sở nghiên cứu; di tích lịch sử, di sản văn hóa; các nguồn lực trên máy tính và internet như thí nghiệm ảo, bài giảng điện tử, elearning…</a:t>
                      </a:r>
                      <a:endParaRPr kumimoji="0" lang="vi-VN" altLang="en-US" sz="2400" b="1" i="1"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197480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24000"/>
            <a:ext cx="7453064" cy="3024336"/>
          </a:xfrm>
          <a:prstGeom prst="roundRect">
            <a:avLst/>
          </a:prstGeom>
          <a:solidFill>
            <a:schemeClr val="bg1"/>
          </a:solidFill>
          <a:ln>
            <a:solidFill>
              <a:srgbClr val="FF0000"/>
            </a:solidFill>
          </a:ln>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en-US" sz="4000" b="1" smtClean="0">
                <a:solidFill>
                  <a:srgbClr val="C00000"/>
                </a:solidFill>
                <a:latin typeface="Times New Roman" pitchFamily="18" charset="0"/>
                <a:cs typeface="Times New Roman" pitchFamily="18" charset="0"/>
              </a:rPr>
              <a:t>ĐỔI </a:t>
            </a:r>
            <a:r>
              <a:rPr lang="en-US" sz="4000" b="1">
                <a:solidFill>
                  <a:srgbClr val="C00000"/>
                </a:solidFill>
                <a:latin typeface="Times New Roman" pitchFamily="18" charset="0"/>
                <a:cs typeface="Times New Roman" pitchFamily="18" charset="0"/>
              </a:rPr>
              <a:t>MỚI </a:t>
            </a:r>
            <a:r>
              <a:rPr lang="en-US" sz="4000" b="1" smtClean="0">
                <a:solidFill>
                  <a:srgbClr val="C00000"/>
                </a:solidFill>
                <a:latin typeface="Times New Roman" pitchFamily="18" charset="0"/>
                <a:cs typeface="Times New Roman" pitchFamily="18" charset="0"/>
              </a:rPr>
              <a:t>PHƯƠNG PHÁP DẠY HỌC</a:t>
            </a:r>
            <a:endParaRPr lang="en-US" sz="4000" b="1" dirty="0">
              <a:solidFill>
                <a:srgbClr val="C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38143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219200"/>
            <a:ext cx="8610600"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altLang="en-US" sz="3500">
                <a:latin typeface="Times New Roman" panose="02020603050405020304" pitchFamily="18" charset="0"/>
                <a:cs typeface="Times New Roman" panose="02020603050405020304" pitchFamily="18" charset="0"/>
              </a:rPr>
              <a:t>Vì sao phải đổi mới </a:t>
            </a:r>
            <a:r>
              <a:rPr lang="en-US" altLang="en-US" sz="3500" smtClean="0">
                <a:latin typeface="Times New Roman" panose="02020603050405020304" pitchFamily="18" charset="0"/>
                <a:cs typeface="Times New Roman" panose="02020603050405020304" pitchFamily="18" charset="0"/>
              </a:rPr>
              <a:t>PP DẠY HỌC theo </a:t>
            </a:r>
            <a:r>
              <a:rPr lang="en-US" altLang="en-US" sz="3500">
                <a:latin typeface="Times New Roman" panose="02020603050405020304" pitchFamily="18" charset="0"/>
                <a:cs typeface="Times New Roman" panose="02020603050405020304" pitchFamily="18" charset="0"/>
              </a:rPr>
              <a:t>hướng phát triển năng lực ?</a:t>
            </a:r>
            <a:endParaRPr lang="en-US" sz="350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475" y="2895600"/>
            <a:ext cx="2381250" cy="3505200"/>
          </a:xfrm>
          <a:prstGeom prst="rect">
            <a:avLst/>
          </a:prstGeom>
        </p:spPr>
      </p:pic>
    </p:spTree>
    <p:custDataLst>
      <p:tags r:id="rId1"/>
    </p:custDataLst>
    <p:extLst>
      <p:ext uri="{BB962C8B-B14F-4D97-AF65-F5344CB8AC3E}">
        <p14:creationId xmlns:p14="http://schemas.microsoft.com/office/powerpoint/2010/main" val="25724899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4294967295"/>
          </p:nvPr>
        </p:nvSpPr>
        <p:spPr>
          <a:xfrm>
            <a:off x="769938" y="1139825"/>
            <a:ext cx="8374062" cy="5184775"/>
          </a:xfrm>
          <a:prstGeom prst="rect">
            <a:avLst/>
          </a:prstGeom>
        </p:spPr>
        <p:txBody>
          <a:bodyPr/>
          <a:lstStyle/>
          <a:p>
            <a:pPr marL="609600" indent="-609600">
              <a:spcBef>
                <a:spcPct val="25000"/>
              </a:spcBef>
              <a:spcAft>
                <a:spcPct val="10000"/>
              </a:spcAft>
              <a:buFont typeface="Wingdings 3" panose="05040102010807070707" pitchFamily="18" charset="2"/>
              <a:buNone/>
            </a:pPr>
            <a:r>
              <a:rPr lang="fr-FR" altLang="en-US" sz="2400" i="1">
                <a:solidFill>
                  <a:srgbClr val="0000FF"/>
                </a:solidFill>
              </a:rPr>
              <a:t>1) Cải tiến các PPDH truyền thống </a:t>
            </a:r>
          </a:p>
          <a:p>
            <a:pPr marL="609600" indent="-609600">
              <a:spcBef>
                <a:spcPct val="25000"/>
              </a:spcBef>
              <a:spcAft>
                <a:spcPct val="10000"/>
              </a:spcAft>
              <a:buFont typeface="Wingdings 3" panose="05040102010807070707" pitchFamily="18" charset="2"/>
              <a:buNone/>
            </a:pPr>
            <a:r>
              <a:rPr lang="fr-FR" altLang="en-US" sz="2400" i="1">
                <a:solidFill>
                  <a:srgbClr val="0000FF"/>
                </a:solidFill>
              </a:rPr>
              <a:t>2) Kết hợp đa dạng các PPDH</a:t>
            </a:r>
          </a:p>
          <a:p>
            <a:pPr marL="609600" indent="-609600">
              <a:spcBef>
                <a:spcPct val="25000"/>
              </a:spcBef>
              <a:spcAft>
                <a:spcPct val="10000"/>
              </a:spcAft>
              <a:buFont typeface="Wingdings 3" panose="05040102010807070707" pitchFamily="18" charset="2"/>
              <a:buNone/>
            </a:pPr>
            <a:r>
              <a:rPr lang="fr-FR" altLang="en-US" sz="2400" i="1">
                <a:solidFill>
                  <a:srgbClr val="0000FF"/>
                </a:solidFill>
              </a:rPr>
              <a:t>3) Vận dụng DH giải quyết vấn đề</a:t>
            </a:r>
          </a:p>
          <a:p>
            <a:pPr marL="609600" indent="-609600">
              <a:spcBef>
                <a:spcPct val="25000"/>
              </a:spcBef>
              <a:spcAft>
                <a:spcPct val="10000"/>
              </a:spcAft>
              <a:buFont typeface="Wingdings 3" panose="05040102010807070707" pitchFamily="18" charset="2"/>
              <a:buNone/>
            </a:pPr>
            <a:r>
              <a:rPr lang="fr-FR" altLang="en-US" sz="2400" i="1">
                <a:solidFill>
                  <a:srgbClr val="0000FF"/>
                </a:solidFill>
              </a:rPr>
              <a:t>4) Vận dụng DH theo tình huống  </a:t>
            </a:r>
          </a:p>
          <a:p>
            <a:pPr marL="609600" indent="-609600">
              <a:spcBef>
                <a:spcPct val="25000"/>
              </a:spcBef>
              <a:spcAft>
                <a:spcPct val="10000"/>
              </a:spcAft>
              <a:buFont typeface="Wingdings 3" panose="05040102010807070707" pitchFamily="18" charset="2"/>
              <a:buNone/>
            </a:pPr>
            <a:r>
              <a:rPr lang="fr-FR" altLang="en-US" sz="2400" i="1">
                <a:solidFill>
                  <a:srgbClr val="0000FF"/>
                </a:solidFill>
              </a:rPr>
              <a:t>5) Vận dụng DH định hướng hành động </a:t>
            </a:r>
          </a:p>
          <a:p>
            <a:pPr marL="609600" indent="-609600">
              <a:spcBef>
                <a:spcPct val="25000"/>
              </a:spcBef>
              <a:spcAft>
                <a:spcPct val="10000"/>
              </a:spcAft>
              <a:buFont typeface="Wingdings 3" panose="05040102010807070707" pitchFamily="18" charset="2"/>
              <a:buNone/>
            </a:pPr>
            <a:r>
              <a:rPr lang="fr-FR" altLang="en-US" sz="2400" i="1">
                <a:solidFill>
                  <a:srgbClr val="0000FF"/>
                </a:solidFill>
              </a:rPr>
              <a:t>6) Tăng cường sử dụng PTDH và CNTT</a:t>
            </a:r>
          </a:p>
          <a:p>
            <a:pPr marL="609600" indent="-609600">
              <a:spcBef>
                <a:spcPct val="25000"/>
              </a:spcBef>
              <a:spcAft>
                <a:spcPct val="10000"/>
              </a:spcAft>
              <a:buFont typeface="Wingdings 3" panose="05040102010807070707" pitchFamily="18" charset="2"/>
              <a:buNone/>
            </a:pPr>
            <a:r>
              <a:rPr lang="fr-FR" altLang="en-US" sz="2400" i="1">
                <a:solidFill>
                  <a:srgbClr val="0000FF"/>
                </a:solidFill>
              </a:rPr>
              <a:t>7) Sử dụng các KTDH phát huy tính tích cực, sáng tạo</a:t>
            </a:r>
          </a:p>
          <a:p>
            <a:pPr marL="609600" indent="-609600">
              <a:spcBef>
                <a:spcPct val="25000"/>
              </a:spcBef>
              <a:spcAft>
                <a:spcPct val="10000"/>
              </a:spcAft>
              <a:buFont typeface="Wingdings 3" panose="05040102010807070707" pitchFamily="18" charset="2"/>
              <a:buNone/>
            </a:pPr>
            <a:r>
              <a:rPr lang="fr-FR" altLang="en-US" sz="2400" i="1">
                <a:solidFill>
                  <a:srgbClr val="0000FF"/>
                </a:solidFill>
              </a:rPr>
              <a:t>8) Tăng cường các PPDH học đặc thù bộ môn</a:t>
            </a:r>
          </a:p>
          <a:p>
            <a:pPr marL="609600" indent="-609600">
              <a:spcBef>
                <a:spcPct val="25000"/>
              </a:spcBef>
              <a:spcAft>
                <a:spcPct val="10000"/>
              </a:spcAft>
              <a:buFont typeface="Wingdings 3" panose="05040102010807070707" pitchFamily="18" charset="2"/>
              <a:buNone/>
            </a:pPr>
            <a:r>
              <a:rPr lang="fr-FR" altLang="en-US" sz="2400" i="1">
                <a:solidFill>
                  <a:srgbClr val="0000FF"/>
                </a:solidFill>
              </a:rPr>
              <a:t>9) Bồi dưỡng phương pháp học tập cho </a:t>
            </a:r>
            <a:r>
              <a:rPr lang="fr-FR" altLang="en-US" sz="2400" i="1" smtClean="0">
                <a:solidFill>
                  <a:srgbClr val="0000FF"/>
                </a:solidFill>
              </a:rPr>
              <a:t>HS (tự học)</a:t>
            </a:r>
            <a:endParaRPr lang="fr-FR" altLang="en-US" sz="2400" i="1">
              <a:solidFill>
                <a:srgbClr val="0000FF"/>
              </a:solidFill>
            </a:endParaRPr>
          </a:p>
          <a:p>
            <a:pPr marL="609600" indent="-609600">
              <a:spcBef>
                <a:spcPct val="25000"/>
              </a:spcBef>
              <a:spcAft>
                <a:spcPct val="10000"/>
              </a:spcAft>
              <a:buFont typeface="Wingdings 3" panose="05040102010807070707" pitchFamily="18" charset="2"/>
              <a:buNone/>
            </a:pPr>
            <a:r>
              <a:rPr lang="fr-FR" altLang="en-US" sz="2400" i="1">
                <a:solidFill>
                  <a:srgbClr val="0000FF"/>
                </a:solidFill>
              </a:rPr>
              <a:t>10) Đổi mới KTĐG kết quả học tập của học sinh</a:t>
            </a:r>
            <a:endParaRPr lang="en-US" altLang="en-US" sz="2400" i="1">
              <a:solidFill>
                <a:srgbClr val="0000FF"/>
              </a:solidFill>
            </a:endParaRPr>
          </a:p>
        </p:txBody>
      </p:sp>
      <p:sp>
        <p:nvSpPr>
          <p:cNvPr id="4" name="Rounded Rectangle 3"/>
          <p:cNvSpPr/>
          <p:nvPr/>
        </p:nvSpPr>
        <p:spPr>
          <a:xfrm>
            <a:off x="228600" y="152400"/>
            <a:ext cx="6848519"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p>
            <a:pPr algn="ctr" eaLnBrk="0" hangingPunct="0">
              <a:defRPr/>
            </a:pPr>
            <a:r>
              <a:rPr lang="nb-NO" sz="2400" b="1" smtClean="0">
                <a:solidFill>
                  <a:srgbClr val="C00000"/>
                </a:solidFill>
                <a:latin typeface="Arial" pitchFamily="34" charset="0"/>
                <a:cs typeface="Arial" pitchFamily="34" charset="0"/>
              </a:rPr>
              <a:t>MỘT </a:t>
            </a:r>
            <a:r>
              <a:rPr lang="nb-NO" sz="2400" b="1" dirty="0">
                <a:solidFill>
                  <a:srgbClr val="C00000"/>
                </a:solidFill>
                <a:latin typeface="Arial" pitchFamily="34" charset="0"/>
                <a:cs typeface="Arial" pitchFamily="34" charset="0"/>
              </a:rPr>
              <a:t>SỐ BIỆN PHÁP ĐỔI MỚI PPDH</a:t>
            </a:r>
            <a:endParaRPr lang="en-US" b="1" dirty="0">
              <a:solidFill>
                <a:srgbClr val="C00000"/>
              </a:solidFill>
            </a:endParaRPr>
          </a:p>
        </p:txBody>
      </p:sp>
    </p:spTree>
    <p:custDataLst>
      <p:tags r:id="rId1"/>
    </p:custDataLst>
    <p:extLst>
      <p:ext uri="{BB962C8B-B14F-4D97-AF65-F5344CB8AC3E}">
        <p14:creationId xmlns:p14="http://schemas.microsoft.com/office/powerpoint/2010/main" val="4998385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1828800"/>
            <a:ext cx="8153400" cy="4495800"/>
          </a:xfrm>
          <a:prstGeom prst="rect">
            <a:avLst/>
          </a:prstGeom>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lnSpc>
                <a:spcPct val="150000"/>
              </a:lnSpc>
            </a:pPr>
            <a:r>
              <a:rPr lang="en-US" b="0" kern="0" smtClean="0">
                <a:latin typeface="TimesNewRomanPS-ItalicMT"/>
              </a:rPr>
              <a:t>Dạy học tiếp cận nội dung: quan tâm đến việc HS </a:t>
            </a:r>
            <a:r>
              <a:rPr lang="en-US" b="0" kern="0" smtClean="0">
                <a:solidFill>
                  <a:srgbClr val="FF0000"/>
                </a:solidFill>
                <a:latin typeface="TimesNewRomanPS-ItalicMT"/>
              </a:rPr>
              <a:t>nhớ được/học được </a:t>
            </a:r>
            <a:r>
              <a:rPr lang="en-US" b="0" kern="0" smtClean="0">
                <a:latin typeface="TimesNewRomanPS-ItalicMT"/>
              </a:rPr>
              <a:t>những gì?</a:t>
            </a:r>
          </a:p>
          <a:p>
            <a:pPr algn="just">
              <a:lnSpc>
                <a:spcPct val="150000"/>
              </a:lnSpc>
            </a:pPr>
            <a:r>
              <a:rPr lang="en-US" b="0" kern="0" smtClean="0">
                <a:latin typeface="TimesNewRomanPS-ItalicMT"/>
              </a:rPr>
              <a:t>Dạy học tiếp cận năng lực: quan tâm đến việc HS </a:t>
            </a:r>
            <a:r>
              <a:rPr lang="en-US" b="0" kern="0" smtClean="0">
                <a:solidFill>
                  <a:srgbClr val="FF0000"/>
                </a:solidFill>
                <a:latin typeface="TimesNewRomanPS-ItalicMT"/>
              </a:rPr>
              <a:t>làm được gì, giải quyết được vấn đề thực tiễn gì </a:t>
            </a:r>
            <a:r>
              <a:rPr lang="en-US" b="0" kern="0" smtClean="0">
                <a:latin typeface="TimesNewRomanPS-ItalicMT"/>
              </a:rPr>
              <a:t>từ những kiến thức, kĩ năng đã được học?</a:t>
            </a:r>
            <a:endParaRPr lang="vi-VN" b="0" kern="0">
              <a:latin typeface="TimesNewRomanPS-ItalicMT"/>
            </a:endParaRPr>
          </a:p>
        </p:txBody>
      </p:sp>
      <p:sp>
        <p:nvSpPr>
          <p:cNvPr id="3" name="Rounded Rectangle 2"/>
          <p:cNvSpPr/>
          <p:nvPr/>
        </p:nvSpPr>
        <p:spPr>
          <a:xfrm>
            <a:off x="152400" y="1025585"/>
            <a:ext cx="8153400"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p>
            <a:pPr algn="ctr" eaLnBrk="0" hangingPunct="0">
              <a:defRPr/>
            </a:pPr>
            <a:r>
              <a:rPr lang="nb-NO" sz="2400" b="1" smtClean="0">
                <a:solidFill>
                  <a:srgbClr val="C00000"/>
                </a:solidFill>
                <a:latin typeface="Arial" pitchFamily="34" charset="0"/>
                <a:cs typeface="Arial" pitchFamily="34" charset="0"/>
              </a:rPr>
              <a:t>DH TIẾP CẬN NỘI DUNG – DH TIẾP CẬN NĂNG LỰC</a:t>
            </a:r>
            <a:endParaRPr lang="en-US" b="1" dirty="0">
              <a:solidFill>
                <a:srgbClr val="C00000"/>
              </a:solidFill>
            </a:endParaRPr>
          </a:p>
        </p:txBody>
      </p:sp>
    </p:spTree>
    <p:custDataLst>
      <p:tags r:id="rId1"/>
    </p:custDataLst>
    <p:extLst>
      <p:ext uri="{BB962C8B-B14F-4D97-AF65-F5344CB8AC3E}">
        <p14:creationId xmlns:p14="http://schemas.microsoft.com/office/powerpoint/2010/main" val="238216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75585011"/>
              </p:ext>
            </p:extLst>
          </p:nvPr>
        </p:nvGraphicFramePr>
        <p:xfrm>
          <a:off x="152400" y="1397000"/>
          <a:ext cx="8229600" cy="36118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nSpc>
                          <a:spcPct val="150000"/>
                        </a:lnSpc>
                      </a:pPr>
                      <a:endParaRPr lang="en-US" sz="2500"/>
                    </a:p>
                  </a:txBody>
                  <a:tcPr/>
                </a:tc>
                <a:tc>
                  <a:txBody>
                    <a:bodyPr/>
                    <a:lstStyle/>
                    <a:p>
                      <a:pPr>
                        <a:lnSpc>
                          <a:spcPct val="150000"/>
                        </a:lnSpc>
                      </a:pPr>
                      <a:endParaRPr lang="en-US" sz="2500"/>
                    </a:p>
                  </a:txBody>
                  <a:tcPr/>
                </a:tc>
              </a:tr>
              <a:tr h="370840">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2500" b="0" kern="0" smtClean="0">
                          <a:latin typeface="TimesNewRomanPS-ItalicMT"/>
                        </a:rPr>
                        <a:t>quan tâm đến việc HS </a:t>
                      </a:r>
                      <a:r>
                        <a:rPr lang="en-US" sz="2500" b="0" kern="0" smtClean="0">
                          <a:solidFill>
                            <a:srgbClr val="FF0000"/>
                          </a:solidFill>
                          <a:latin typeface="TimesNewRomanPS-ItalicMT"/>
                        </a:rPr>
                        <a:t>nhớ được/học được </a:t>
                      </a:r>
                      <a:r>
                        <a:rPr lang="en-US" sz="2500" b="0" kern="0" smtClean="0">
                          <a:latin typeface="TimesNewRomanPS-ItalicMT"/>
                        </a:rPr>
                        <a:t>những gì?</a:t>
                      </a:r>
                    </a:p>
                  </a:txBody>
                  <a:tcPr/>
                </a:tc>
                <a:tc>
                  <a:txBody>
                    <a:bodyPr/>
                    <a:lstStyle/>
                    <a:p>
                      <a:pPr algn="just">
                        <a:lnSpc>
                          <a:spcPct val="150000"/>
                        </a:lnSpc>
                      </a:pPr>
                      <a:r>
                        <a:rPr lang="en-US" sz="2500" b="0" kern="0" smtClean="0">
                          <a:latin typeface="TimesNewRomanPS-ItalicMT"/>
                        </a:rPr>
                        <a:t>quan tâm đến việc HS </a:t>
                      </a:r>
                      <a:r>
                        <a:rPr lang="en-US" sz="2500" b="0" kern="0" smtClean="0">
                          <a:solidFill>
                            <a:srgbClr val="FF0000"/>
                          </a:solidFill>
                          <a:latin typeface="TimesNewRomanPS-ItalicMT"/>
                        </a:rPr>
                        <a:t>làm được gì, giải quyết được vấn đề thực tiễn gì </a:t>
                      </a:r>
                      <a:r>
                        <a:rPr lang="en-US" sz="2500" b="0" kern="0" smtClean="0">
                          <a:latin typeface="TimesNewRomanPS-ItalicMT"/>
                        </a:rPr>
                        <a:t>từ những kiến thức, kĩ năng đã được học?</a:t>
                      </a:r>
                      <a:endParaRPr lang="en-US" sz="2500"/>
                    </a:p>
                  </a:txBody>
                  <a:tcPr/>
                </a:tc>
              </a:tr>
            </a:tbl>
          </a:graphicData>
        </a:graphic>
      </p:graphicFrame>
      <p:sp>
        <p:nvSpPr>
          <p:cNvPr id="3" name="Rounded Rectangle 2"/>
          <p:cNvSpPr/>
          <p:nvPr/>
        </p:nvSpPr>
        <p:spPr>
          <a:xfrm>
            <a:off x="118534" y="1364729"/>
            <a:ext cx="8458200"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p>
            <a:pPr algn="ctr" eaLnBrk="0" hangingPunct="0">
              <a:defRPr/>
            </a:pPr>
            <a:r>
              <a:rPr lang="nb-NO" sz="2400" b="1" smtClean="0">
                <a:solidFill>
                  <a:srgbClr val="C00000"/>
                </a:solidFill>
                <a:latin typeface="Arial" pitchFamily="34" charset="0"/>
                <a:cs typeface="Arial" pitchFamily="34" charset="0"/>
              </a:rPr>
              <a:t>DH TIẾP CẬN NỘI DUNG – DH TIẾP CẬN NĂNG LỰC</a:t>
            </a:r>
            <a:endParaRPr lang="en-US" b="1" dirty="0">
              <a:solidFill>
                <a:srgbClr val="C00000"/>
              </a:solidFill>
            </a:endParaRPr>
          </a:p>
        </p:txBody>
      </p:sp>
    </p:spTree>
    <p:custDataLst>
      <p:tags r:id="rId1"/>
    </p:custDataLst>
    <p:extLst>
      <p:ext uri="{BB962C8B-B14F-4D97-AF65-F5344CB8AC3E}">
        <p14:creationId xmlns:p14="http://schemas.microsoft.com/office/powerpoint/2010/main" val="3877245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2133600"/>
            <a:ext cx="8420744" cy="2133600"/>
          </a:xfrm>
          <a:prstGeom prst="roundRect">
            <a:avLst/>
          </a:prstGeom>
          <a:solidFill>
            <a:schemeClr val="bg1"/>
          </a:solidFill>
          <a:ln>
            <a:solidFill>
              <a:srgbClr val="FF0000"/>
            </a:solidFill>
          </a:ln>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en-US" sz="4000" b="1" smtClean="0">
                <a:solidFill>
                  <a:srgbClr val="C00000"/>
                </a:solidFill>
                <a:latin typeface="Times New Roman" pitchFamily="18" charset="0"/>
                <a:cs typeface="Times New Roman" pitchFamily="18" charset="0"/>
              </a:rPr>
              <a:t>MỘT </a:t>
            </a:r>
            <a:r>
              <a:rPr lang="en-US" sz="4000" b="1">
                <a:solidFill>
                  <a:srgbClr val="C00000"/>
                </a:solidFill>
                <a:latin typeface="Times New Roman" pitchFamily="18" charset="0"/>
                <a:cs typeface="Times New Roman" pitchFamily="18" charset="0"/>
              </a:rPr>
              <a:t>SỐ </a:t>
            </a:r>
            <a:r>
              <a:rPr lang="en-US" sz="4000" b="1" smtClean="0">
                <a:solidFill>
                  <a:srgbClr val="C00000"/>
                </a:solidFill>
                <a:latin typeface="Times New Roman" pitchFamily="18" charset="0"/>
                <a:cs typeface="Times New Roman" pitchFamily="18" charset="0"/>
              </a:rPr>
              <a:t>PHƯƠNG PHÁP VÀ HÌNH THỨC DẠY HỌC PHÁT TRIỂN NĂNG LỰC HỌC SINH</a:t>
            </a:r>
            <a:endParaRPr lang="en-US" sz="4000" b="1" dirty="0">
              <a:solidFill>
                <a:srgbClr val="C0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21136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3" y="1600200"/>
            <a:ext cx="9144000" cy="4495800"/>
          </a:xfrm>
          <a:prstGeom prst="rect">
            <a:avLst/>
          </a:prstGeom>
        </p:spPr>
      </p:pic>
      <p:sp>
        <p:nvSpPr>
          <p:cNvPr id="7" name="Rounded Rectangle 6"/>
          <p:cNvSpPr/>
          <p:nvPr/>
        </p:nvSpPr>
        <p:spPr>
          <a:xfrm>
            <a:off x="152400" y="152400"/>
            <a:ext cx="7496591"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PHƯƠNG PHÁP DẠY HỌC PHÁT TRIỂN NL HS</a:t>
            </a:r>
            <a:endParaRPr lang="en-US" b="1" dirty="0">
              <a:solidFill>
                <a:srgbClr val="C00000"/>
              </a:solidFill>
            </a:endParaRPr>
          </a:p>
        </p:txBody>
      </p:sp>
    </p:spTree>
    <p:custDataLst>
      <p:tags r:id="rId1"/>
    </p:custDataLst>
    <p:extLst>
      <p:ext uri="{BB962C8B-B14F-4D97-AF65-F5344CB8AC3E}">
        <p14:creationId xmlns:p14="http://schemas.microsoft.com/office/powerpoint/2010/main" val="2823535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64468"/>
            <a:ext cx="9144000" cy="4555332"/>
          </a:xfrm>
          <a:prstGeom prst="rect">
            <a:avLst/>
          </a:prstGeom>
        </p:spPr>
      </p:pic>
      <p:sp>
        <p:nvSpPr>
          <p:cNvPr id="6" name="Rounded Rectangle 5"/>
          <p:cNvSpPr/>
          <p:nvPr/>
        </p:nvSpPr>
        <p:spPr>
          <a:xfrm>
            <a:off x="97665" y="152400"/>
            <a:ext cx="7496591"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HÌNH THỨC TỔ CHỨC DH PHÁT TRIỂN NL HS</a:t>
            </a:r>
            <a:endParaRPr lang="en-US" b="1" dirty="0">
              <a:solidFill>
                <a:srgbClr val="C00000"/>
              </a:solidFill>
            </a:endParaRPr>
          </a:p>
        </p:txBody>
      </p:sp>
    </p:spTree>
    <p:custDataLst>
      <p:tags r:id="rId1"/>
    </p:custDataLst>
    <p:extLst>
      <p:ext uri="{BB962C8B-B14F-4D97-AF65-F5344CB8AC3E}">
        <p14:creationId xmlns:p14="http://schemas.microsoft.com/office/powerpoint/2010/main" val="3938977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a:spLocks noChangeArrowheads="1"/>
          </p:cNvSpPr>
          <p:nvPr/>
        </p:nvSpPr>
        <p:spPr bwMode="gray">
          <a:xfrm>
            <a:off x="2297446" y="1261932"/>
            <a:ext cx="6617952" cy="914400"/>
          </a:xfrm>
          <a:prstGeom prst="roundRect">
            <a:avLst>
              <a:gd name="adj" fmla="val 15241"/>
            </a:avLst>
          </a:prstGeom>
          <a:solidFill>
            <a:srgbClr val="990033"/>
          </a:soli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spcBef>
                <a:spcPct val="0"/>
              </a:spcBef>
              <a:buClrTx/>
              <a:buFontTx/>
              <a:buNone/>
            </a:pPr>
            <a:r>
              <a:rPr lang="en-US" altLang="en-US" sz="2200" b="0" smtClean="0">
                <a:solidFill>
                  <a:schemeClr val="bg1"/>
                </a:solidFill>
              </a:rPr>
              <a:t>DH </a:t>
            </a:r>
            <a:r>
              <a:rPr lang="en-US" altLang="en-US" sz="2200" b="0">
                <a:solidFill>
                  <a:schemeClr val="bg1"/>
                </a:solidFill>
              </a:rPr>
              <a:t>thông qua tổ chức </a:t>
            </a:r>
            <a:r>
              <a:rPr lang="en-US" altLang="en-US" sz="2200" b="0" smtClean="0">
                <a:solidFill>
                  <a:schemeClr val="bg1"/>
                </a:solidFill>
              </a:rPr>
              <a:t>các </a:t>
            </a:r>
            <a:r>
              <a:rPr lang="en-US" altLang="en-US" sz="2200" b="0">
                <a:solidFill>
                  <a:schemeClr val="bg1"/>
                </a:solidFill>
              </a:rPr>
              <a:t>hoạt động </a:t>
            </a:r>
            <a:r>
              <a:rPr lang="en-US" altLang="en-US" sz="2200" b="0" smtClean="0">
                <a:solidFill>
                  <a:schemeClr val="bg1"/>
                </a:solidFill>
              </a:rPr>
              <a:t>HT </a:t>
            </a:r>
            <a:r>
              <a:rPr lang="en-US" altLang="en-US" sz="2200" b="0">
                <a:solidFill>
                  <a:schemeClr val="bg1"/>
                </a:solidFill>
              </a:rPr>
              <a:t>của </a:t>
            </a:r>
            <a:r>
              <a:rPr lang="en-US" altLang="en-US" sz="2200" b="0" smtClean="0">
                <a:solidFill>
                  <a:schemeClr val="bg1"/>
                </a:solidFill>
              </a:rPr>
              <a:t>HS</a:t>
            </a:r>
            <a:endParaRPr lang="en-US" altLang="en-US" sz="2200" b="0">
              <a:solidFill>
                <a:schemeClr val="bg1"/>
              </a:solidFill>
            </a:endParaRPr>
          </a:p>
        </p:txBody>
      </p:sp>
      <p:sp>
        <p:nvSpPr>
          <p:cNvPr id="10" name="AutoShape 10"/>
          <p:cNvSpPr>
            <a:spLocks noChangeArrowheads="1"/>
          </p:cNvSpPr>
          <p:nvPr/>
        </p:nvSpPr>
        <p:spPr bwMode="gray">
          <a:xfrm>
            <a:off x="3505199" y="2662678"/>
            <a:ext cx="5410199" cy="914400"/>
          </a:xfrm>
          <a:prstGeom prst="roundRect">
            <a:avLst>
              <a:gd name="adj" fmla="val 15241"/>
            </a:avLst>
          </a:prstGeom>
          <a:solidFill>
            <a:srgbClr val="990033"/>
          </a:soli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spcBef>
                <a:spcPct val="0"/>
              </a:spcBef>
              <a:buClrTx/>
              <a:buFontTx/>
              <a:buNone/>
            </a:pPr>
            <a:r>
              <a:rPr lang="en-US" altLang="en-US" sz="2200" b="0" smtClean="0">
                <a:solidFill>
                  <a:schemeClr val="bg1"/>
                </a:solidFill>
              </a:rPr>
              <a:t>DH </a:t>
            </a:r>
            <a:r>
              <a:rPr lang="en-US" altLang="en-US" sz="2200" b="0">
                <a:solidFill>
                  <a:schemeClr val="bg1"/>
                </a:solidFill>
              </a:rPr>
              <a:t>thông chú trọng </a:t>
            </a:r>
            <a:r>
              <a:rPr lang="en-US" altLang="en-US" sz="2200" b="0" smtClean="0">
                <a:solidFill>
                  <a:schemeClr val="bg1"/>
                </a:solidFill>
              </a:rPr>
              <a:t> rèn </a:t>
            </a:r>
            <a:r>
              <a:rPr lang="en-US" altLang="en-US" sz="2200" b="0">
                <a:solidFill>
                  <a:schemeClr val="bg1"/>
                </a:solidFill>
              </a:rPr>
              <a:t>luyện </a:t>
            </a:r>
            <a:r>
              <a:rPr lang="en-US" altLang="en-US" sz="2200" b="0" smtClean="0">
                <a:solidFill>
                  <a:schemeClr val="bg1"/>
                </a:solidFill>
              </a:rPr>
              <a:t>PP </a:t>
            </a:r>
            <a:r>
              <a:rPr lang="en-US" altLang="en-US" sz="2200" b="0">
                <a:solidFill>
                  <a:schemeClr val="bg1"/>
                </a:solidFill>
              </a:rPr>
              <a:t>tự học</a:t>
            </a:r>
            <a:r>
              <a:rPr lang="en-US" altLang="en-US" sz="2200">
                <a:solidFill>
                  <a:schemeClr val="bg1"/>
                </a:solidFill>
              </a:rPr>
              <a:t> </a:t>
            </a:r>
          </a:p>
        </p:txBody>
      </p:sp>
      <p:sp>
        <p:nvSpPr>
          <p:cNvPr id="11" name="AutoShape 11"/>
          <p:cNvSpPr>
            <a:spLocks noChangeArrowheads="1"/>
          </p:cNvSpPr>
          <p:nvPr/>
        </p:nvSpPr>
        <p:spPr bwMode="gray">
          <a:xfrm>
            <a:off x="3465240" y="4167860"/>
            <a:ext cx="5450159" cy="914400"/>
          </a:xfrm>
          <a:prstGeom prst="roundRect">
            <a:avLst>
              <a:gd name="adj" fmla="val 15241"/>
            </a:avLst>
          </a:prstGeom>
          <a:solidFill>
            <a:srgbClr val="990033"/>
          </a:soli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spcBef>
                <a:spcPct val="0"/>
              </a:spcBef>
              <a:buClrTx/>
              <a:buFontTx/>
              <a:buNone/>
            </a:pPr>
            <a:r>
              <a:rPr lang="en-US" altLang="en-US" sz="2200" b="0">
                <a:solidFill>
                  <a:schemeClr val="bg1"/>
                </a:solidFill>
              </a:rPr>
              <a:t>Tăng cường học tập cá </a:t>
            </a:r>
            <a:r>
              <a:rPr lang="en-US" altLang="en-US" sz="2200" b="0" smtClean="0">
                <a:solidFill>
                  <a:schemeClr val="bg1"/>
                </a:solidFill>
              </a:rPr>
              <a:t>thể,</a:t>
            </a:r>
            <a:r>
              <a:rPr lang="en-US" altLang="en-US" sz="2200" b="0">
                <a:solidFill>
                  <a:schemeClr val="bg1"/>
                </a:solidFill>
              </a:rPr>
              <a:t> </a:t>
            </a:r>
            <a:r>
              <a:rPr lang="en-US" altLang="en-US" sz="2200" b="0" smtClean="0">
                <a:solidFill>
                  <a:schemeClr val="bg1"/>
                </a:solidFill>
              </a:rPr>
              <a:t>phối </a:t>
            </a:r>
            <a:r>
              <a:rPr lang="en-US" altLang="en-US" sz="2200" b="0">
                <a:solidFill>
                  <a:schemeClr val="bg1"/>
                </a:solidFill>
              </a:rPr>
              <a:t>hợp với </a:t>
            </a:r>
            <a:endParaRPr lang="en-US" altLang="en-US" sz="2200" b="0" smtClean="0">
              <a:solidFill>
                <a:schemeClr val="bg1"/>
              </a:solidFill>
            </a:endParaRPr>
          </a:p>
          <a:p>
            <a:pPr>
              <a:spcBef>
                <a:spcPct val="0"/>
              </a:spcBef>
              <a:buClrTx/>
              <a:buFontTx/>
              <a:buNone/>
            </a:pPr>
            <a:r>
              <a:rPr lang="en-US" altLang="en-US" sz="2200" b="0" smtClean="0">
                <a:solidFill>
                  <a:schemeClr val="bg1"/>
                </a:solidFill>
              </a:rPr>
              <a:t>học </a:t>
            </a:r>
            <a:r>
              <a:rPr lang="en-US" altLang="en-US" sz="2200" b="0">
                <a:solidFill>
                  <a:schemeClr val="bg1"/>
                </a:solidFill>
              </a:rPr>
              <a:t>tập hợp tác</a:t>
            </a:r>
          </a:p>
        </p:txBody>
      </p:sp>
      <p:sp>
        <p:nvSpPr>
          <p:cNvPr id="12" name="AutoShape 12"/>
          <p:cNvSpPr>
            <a:spLocks noChangeArrowheads="1"/>
          </p:cNvSpPr>
          <p:nvPr/>
        </p:nvSpPr>
        <p:spPr bwMode="gray">
          <a:xfrm>
            <a:off x="2257250" y="5562600"/>
            <a:ext cx="6200950" cy="914400"/>
          </a:xfrm>
          <a:prstGeom prst="roundRect">
            <a:avLst>
              <a:gd name="adj" fmla="val 15241"/>
            </a:avLst>
          </a:prstGeom>
          <a:solidFill>
            <a:srgbClr val="990033"/>
          </a:solidFill>
          <a:ln w="38100" algn="ctr">
            <a:solidFill>
              <a:srgbClr val="FFFFFF"/>
            </a:solidFill>
            <a:round/>
            <a:headEnd/>
            <a:tailEnd/>
          </a:ln>
          <a:effectLst>
            <a:outerShdw dist="63500" dir="3187806" algn="ctr" rotWithShape="0">
              <a:srgbClr val="001D3A"/>
            </a:outerShdw>
          </a:effec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spcBef>
                <a:spcPct val="0"/>
              </a:spcBef>
              <a:buClrTx/>
              <a:buFontTx/>
              <a:buNone/>
            </a:pPr>
            <a:r>
              <a:rPr lang="en-US" altLang="en-US" sz="2200" b="0">
                <a:solidFill>
                  <a:schemeClr val="bg1"/>
                </a:solidFill>
              </a:rPr>
              <a:t>Kết hợp đánh giá của thầy với </a:t>
            </a:r>
            <a:r>
              <a:rPr lang="en-US" altLang="en-US" sz="2200" b="0" smtClean="0">
                <a:solidFill>
                  <a:schemeClr val="bg1"/>
                </a:solidFill>
              </a:rPr>
              <a:t> tự </a:t>
            </a:r>
            <a:r>
              <a:rPr lang="en-US" altLang="en-US" sz="2200" b="0">
                <a:solidFill>
                  <a:schemeClr val="bg1"/>
                </a:solidFill>
              </a:rPr>
              <a:t>đánh giá của trò</a:t>
            </a:r>
          </a:p>
        </p:txBody>
      </p:sp>
      <p:grpSp>
        <p:nvGrpSpPr>
          <p:cNvPr id="13" name="Group 12"/>
          <p:cNvGrpSpPr>
            <a:grpSpLocks/>
          </p:cNvGrpSpPr>
          <p:nvPr/>
        </p:nvGrpSpPr>
        <p:grpSpPr bwMode="auto">
          <a:xfrm>
            <a:off x="330851" y="2201849"/>
            <a:ext cx="3192463" cy="3390900"/>
            <a:chOff x="288" y="1200"/>
            <a:chExt cx="1795" cy="1967"/>
          </a:xfrm>
        </p:grpSpPr>
        <p:grpSp>
          <p:nvGrpSpPr>
            <p:cNvPr id="14" name="Group 13"/>
            <p:cNvGrpSpPr>
              <a:grpSpLocks/>
            </p:cNvGrpSpPr>
            <p:nvPr/>
          </p:nvGrpSpPr>
          <p:grpSpPr bwMode="auto">
            <a:xfrm>
              <a:off x="288" y="1440"/>
              <a:ext cx="1465" cy="1512"/>
              <a:chOff x="288" y="1440"/>
              <a:chExt cx="1465" cy="1512"/>
            </a:xfrm>
          </p:grpSpPr>
          <p:sp>
            <p:nvSpPr>
              <p:cNvPr id="19" name="Oval 18"/>
              <p:cNvSpPr>
                <a:spLocks noChangeArrowheads="1"/>
              </p:cNvSpPr>
              <p:nvPr/>
            </p:nvSpPr>
            <p:spPr bwMode="gray">
              <a:xfrm>
                <a:off x="288" y="1440"/>
                <a:ext cx="1465" cy="1512"/>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sp>
            <p:nvSpPr>
              <p:cNvPr id="20" name="Oval 19"/>
              <p:cNvSpPr>
                <a:spLocks noChangeArrowheads="1"/>
              </p:cNvSpPr>
              <p:nvPr/>
            </p:nvSpPr>
            <p:spPr bwMode="gray">
              <a:xfrm>
                <a:off x="336" y="1536"/>
                <a:ext cx="1333" cy="1328"/>
              </a:xfrm>
              <a:prstGeom prst="ellipse">
                <a:avLst/>
              </a:prstGeom>
              <a:solidFill>
                <a:schemeClr val="bg1">
                  <a:alpha val="70979"/>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r>
                  <a:rPr lang="en-US" altLang="en-US" sz="2200">
                    <a:solidFill>
                      <a:schemeClr val="tx2"/>
                    </a:solidFill>
                    <a:latin typeface="Tahoma" panose="020B0604030504040204" pitchFamily="34" charset="0"/>
                  </a:rPr>
                  <a:t>Đặc trưng </a:t>
                </a:r>
              </a:p>
              <a:p>
                <a:r>
                  <a:rPr lang="en-US" altLang="en-US" sz="2200">
                    <a:solidFill>
                      <a:schemeClr val="tx2"/>
                    </a:solidFill>
                    <a:latin typeface="Tahoma" panose="020B0604030504040204" pitchFamily="34" charset="0"/>
                  </a:rPr>
                  <a:t>của các </a:t>
                </a:r>
              </a:p>
              <a:p>
                <a:r>
                  <a:rPr lang="en-US" altLang="en-US" sz="2200" smtClean="0">
                    <a:solidFill>
                      <a:schemeClr val="tx2"/>
                    </a:solidFill>
                    <a:latin typeface="Tahoma" panose="020B0604030504040204" pitchFamily="34" charset="0"/>
                  </a:rPr>
                  <a:t>PPDH</a:t>
                </a:r>
                <a:endParaRPr lang="en-US" altLang="en-US" sz="2200">
                  <a:solidFill>
                    <a:schemeClr val="tx2"/>
                  </a:solidFill>
                  <a:latin typeface="Tahoma" panose="020B0604030504040204" pitchFamily="34" charset="0"/>
                </a:endParaRPr>
              </a:p>
              <a:p>
                <a:r>
                  <a:rPr lang="en-US" altLang="en-US" sz="2200">
                    <a:solidFill>
                      <a:schemeClr val="tx2"/>
                    </a:solidFill>
                    <a:latin typeface="Tahoma" panose="020B0604030504040204" pitchFamily="34" charset="0"/>
                  </a:rPr>
                  <a:t>tích cực</a:t>
                </a:r>
              </a:p>
            </p:txBody>
          </p:sp>
        </p:grpSp>
        <p:sp>
          <p:nvSpPr>
            <p:cNvPr id="15" name="AutoShape 19"/>
            <p:cNvSpPr>
              <a:spLocks noChangeArrowheads="1"/>
            </p:cNvSpPr>
            <p:nvPr/>
          </p:nvSpPr>
          <p:spPr bwMode="gray">
            <a:xfrm rot="39573186">
              <a:off x="1137" y="1359"/>
              <a:ext cx="499" cy="182"/>
            </a:xfrm>
            <a:prstGeom prst="rightArrow">
              <a:avLst>
                <a:gd name="adj1" fmla="val 35167"/>
                <a:gd name="adj2" fmla="val 111029"/>
              </a:avLst>
            </a:prstGeom>
            <a:gradFill rotWithShape="1">
              <a:gsLst>
                <a:gs pos="0">
                  <a:schemeClr val="folHlink">
                    <a:gamma/>
                    <a:shade val="63529"/>
                    <a:invGamma/>
                    <a:alpha val="0"/>
                  </a:schemeClr>
                </a:gs>
                <a:gs pos="100000">
                  <a:schemeClr val="folHlink"/>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lgn="ctr">
                <a:defRPr/>
              </a:pPr>
              <a:endParaRPr lang="en-US">
                <a:cs typeface="+mn-cs"/>
              </a:endParaRPr>
            </a:p>
          </p:txBody>
        </p:sp>
        <p:sp>
          <p:nvSpPr>
            <p:cNvPr id="16" name="AutoShape 20"/>
            <p:cNvSpPr>
              <a:spLocks noChangeArrowheads="1"/>
            </p:cNvSpPr>
            <p:nvPr/>
          </p:nvSpPr>
          <p:spPr bwMode="gray">
            <a:xfrm rot="3465783">
              <a:off x="1234" y="2827"/>
              <a:ext cx="499" cy="182"/>
            </a:xfrm>
            <a:prstGeom prst="rightArrow">
              <a:avLst>
                <a:gd name="adj1" fmla="val 35167"/>
                <a:gd name="adj2" fmla="val 111029"/>
              </a:avLst>
            </a:prstGeom>
            <a:gradFill rotWithShape="1">
              <a:gsLst>
                <a:gs pos="0">
                  <a:schemeClr val="folHlink">
                    <a:gamma/>
                    <a:shade val="63529"/>
                    <a:invGamma/>
                    <a:alpha val="0"/>
                  </a:schemeClr>
                </a:gs>
                <a:gs pos="100000">
                  <a:schemeClr val="folHlink"/>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lgn="ctr">
                <a:defRPr/>
              </a:pPr>
              <a:endParaRPr lang="en-US">
                <a:cs typeface="+mn-cs"/>
              </a:endParaRPr>
            </a:p>
          </p:txBody>
        </p:sp>
        <p:sp>
          <p:nvSpPr>
            <p:cNvPr id="17" name="AutoShape 21"/>
            <p:cNvSpPr>
              <a:spLocks noChangeArrowheads="1"/>
            </p:cNvSpPr>
            <p:nvPr/>
          </p:nvSpPr>
          <p:spPr bwMode="gray">
            <a:xfrm rot="42164326">
              <a:off x="1584" y="1824"/>
              <a:ext cx="499" cy="182"/>
            </a:xfrm>
            <a:prstGeom prst="rightArrow">
              <a:avLst>
                <a:gd name="adj1" fmla="val 35167"/>
                <a:gd name="adj2" fmla="val 111029"/>
              </a:avLst>
            </a:prstGeom>
            <a:gradFill rotWithShape="1">
              <a:gsLst>
                <a:gs pos="0">
                  <a:schemeClr val="folHlink">
                    <a:gamma/>
                    <a:shade val="63529"/>
                    <a:invGamma/>
                    <a:alpha val="0"/>
                  </a:schemeClr>
                </a:gs>
                <a:gs pos="100000">
                  <a:schemeClr val="folHlink"/>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lgn="ctr">
                <a:defRPr/>
              </a:pPr>
              <a:endParaRPr lang="en-US">
                <a:cs typeface="+mn-cs"/>
              </a:endParaRPr>
            </a:p>
          </p:txBody>
        </p:sp>
        <p:sp>
          <p:nvSpPr>
            <p:cNvPr id="18" name="AutoShape 22"/>
            <p:cNvSpPr>
              <a:spLocks noChangeArrowheads="1"/>
            </p:cNvSpPr>
            <p:nvPr/>
          </p:nvSpPr>
          <p:spPr bwMode="gray">
            <a:xfrm rot="1902075">
              <a:off x="1584" y="2400"/>
              <a:ext cx="499" cy="182"/>
            </a:xfrm>
            <a:prstGeom prst="rightArrow">
              <a:avLst>
                <a:gd name="adj1" fmla="val 35167"/>
                <a:gd name="adj2" fmla="val 111029"/>
              </a:avLst>
            </a:prstGeom>
            <a:gradFill rotWithShape="1">
              <a:gsLst>
                <a:gs pos="0">
                  <a:schemeClr val="folHlink">
                    <a:gamma/>
                    <a:shade val="63529"/>
                    <a:invGamma/>
                    <a:alpha val="0"/>
                  </a:schemeClr>
                </a:gs>
                <a:gs pos="100000">
                  <a:schemeClr val="folHlink"/>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lgn="ctr">
                <a:defRPr/>
              </a:pPr>
              <a:endParaRPr lang="en-US">
                <a:cs typeface="+mn-cs"/>
              </a:endParaRPr>
            </a:p>
          </p:txBody>
        </p:sp>
      </p:grpSp>
      <p:sp>
        <p:nvSpPr>
          <p:cNvPr id="21" name="Rounded Rectangle 20"/>
          <p:cNvSpPr/>
          <p:nvPr/>
        </p:nvSpPr>
        <p:spPr>
          <a:xfrm>
            <a:off x="97665" y="152400"/>
            <a:ext cx="7496591"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ĐẶC TRƯNG CỦA CÁC PPDH</a:t>
            </a:r>
            <a:endParaRPr lang="en-US" b="1" dirty="0">
              <a:solidFill>
                <a:srgbClr val="C00000"/>
              </a:solidFill>
            </a:endParaRPr>
          </a:p>
        </p:txBody>
      </p:sp>
    </p:spTree>
    <p:custDataLst>
      <p:tags r:id="rId1"/>
    </p:custDataLst>
    <p:extLst>
      <p:ext uri="{BB962C8B-B14F-4D97-AF65-F5344CB8AC3E}">
        <p14:creationId xmlns:p14="http://schemas.microsoft.com/office/powerpoint/2010/main" val="472939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4"/>
          <p:cNvSpPr>
            <a:spLocks/>
          </p:cNvSpPr>
          <p:nvPr/>
        </p:nvSpPr>
        <p:spPr bwMode="gray">
          <a:xfrm rot="19829310">
            <a:off x="4191000" y="3962400"/>
            <a:ext cx="2466975" cy="771525"/>
          </a:xfrm>
          <a:custGeom>
            <a:avLst/>
            <a:gdLst>
              <a:gd name="T0" fmla="*/ 2018695 w 1717"/>
              <a:gd name="T1" fmla="*/ 162594 h 484"/>
              <a:gd name="T2" fmla="*/ 2212662 w 1717"/>
              <a:gd name="T3" fmla="*/ 629654 h 484"/>
              <a:gd name="T4" fmla="*/ 2114961 w 1717"/>
              <a:gd name="T5" fmla="*/ 588208 h 484"/>
              <a:gd name="T6" fmla="*/ 1972718 w 1717"/>
              <a:gd name="T7" fmla="*/ 642406 h 484"/>
              <a:gd name="T8" fmla="*/ 1830475 w 1717"/>
              <a:gd name="T9" fmla="*/ 690228 h 484"/>
              <a:gd name="T10" fmla="*/ 1666681 w 1717"/>
              <a:gd name="T11" fmla="*/ 730079 h 484"/>
              <a:gd name="T12" fmla="*/ 1525875 w 1717"/>
              <a:gd name="T13" fmla="*/ 752396 h 484"/>
              <a:gd name="T14" fmla="*/ 1390816 w 1717"/>
              <a:gd name="T15" fmla="*/ 763555 h 484"/>
              <a:gd name="T16" fmla="*/ 1252884 w 1717"/>
              <a:gd name="T17" fmla="*/ 763555 h 484"/>
              <a:gd name="T18" fmla="*/ 1100584 w 1717"/>
              <a:gd name="T19" fmla="*/ 746020 h 484"/>
              <a:gd name="T20" fmla="*/ 910927 w 1717"/>
              <a:gd name="T21" fmla="*/ 699792 h 484"/>
              <a:gd name="T22" fmla="*/ 752880 w 1717"/>
              <a:gd name="T23" fmla="*/ 648782 h 484"/>
              <a:gd name="T24" fmla="*/ 625005 w 1717"/>
              <a:gd name="T25" fmla="*/ 594584 h 484"/>
              <a:gd name="T26" fmla="*/ 494257 w 1717"/>
              <a:gd name="T27" fmla="*/ 519664 h 484"/>
              <a:gd name="T28" fmla="*/ 347704 w 1717"/>
              <a:gd name="T29" fmla="*/ 408079 h 484"/>
              <a:gd name="T30" fmla="*/ 225577 w 1717"/>
              <a:gd name="T31" fmla="*/ 296495 h 484"/>
              <a:gd name="T32" fmla="*/ 146553 w 1717"/>
              <a:gd name="T33" fmla="*/ 210416 h 484"/>
              <a:gd name="T34" fmla="*/ 0 w 1717"/>
              <a:gd name="T35" fmla="*/ 0 h 484"/>
              <a:gd name="T36" fmla="*/ 193967 w 1717"/>
              <a:gd name="T37" fmla="*/ 197663 h 484"/>
              <a:gd name="T38" fmla="*/ 314658 w 1717"/>
              <a:gd name="T39" fmla="*/ 296495 h 484"/>
              <a:gd name="T40" fmla="*/ 441096 w 1717"/>
              <a:gd name="T41" fmla="*/ 368228 h 484"/>
              <a:gd name="T42" fmla="*/ 567534 w 1717"/>
              <a:gd name="T43" fmla="*/ 425614 h 484"/>
              <a:gd name="T44" fmla="*/ 699719 w 1717"/>
              <a:gd name="T45" fmla="*/ 467060 h 484"/>
              <a:gd name="T46" fmla="*/ 820409 w 1717"/>
              <a:gd name="T47" fmla="*/ 492565 h 484"/>
              <a:gd name="T48" fmla="*/ 966962 w 1717"/>
              <a:gd name="T49" fmla="*/ 506911 h 484"/>
              <a:gd name="T50" fmla="*/ 1100584 w 1717"/>
              <a:gd name="T51" fmla="*/ 506911 h 484"/>
              <a:gd name="T52" fmla="*/ 1278747 w 1717"/>
              <a:gd name="T53" fmla="*/ 495753 h 484"/>
              <a:gd name="T54" fmla="*/ 1436794 w 1717"/>
              <a:gd name="T55" fmla="*/ 471842 h 484"/>
              <a:gd name="T56" fmla="*/ 1589094 w 1717"/>
              <a:gd name="T57" fmla="*/ 436772 h 484"/>
              <a:gd name="T58" fmla="*/ 1741394 w 1717"/>
              <a:gd name="T59" fmla="*/ 390545 h 484"/>
              <a:gd name="T60" fmla="*/ 1893694 w 1717"/>
              <a:gd name="T61" fmla="*/ 333159 h 484"/>
              <a:gd name="T62" fmla="*/ 2050305 w 1717"/>
              <a:gd name="T63" fmla="*/ 243891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CC66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5"/>
          <p:cNvSpPr>
            <a:spLocks/>
          </p:cNvSpPr>
          <p:nvPr/>
        </p:nvSpPr>
        <p:spPr bwMode="gray">
          <a:xfrm rot="2882553">
            <a:off x="2801938" y="4402138"/>
            <a:ext cx="2465387" cy="769937"/>
          </a:xfrm>
          <a:custGeom>
            <a:avLst/>
            <a:gdLst>
              <a:gd name="T0" fmla="*/ 2017396 w 1717"/>
              <a:gd name="T1" fmla="*/ 162259 h 484"/>
              <a:gd name="T2" fmla="*/ 2211238 w 1717"/>
              <a:gd name="T3" fmla="*/ 628358 h 484"/>
              <a:gd name="T4" fmla="*/ 2113599 w 1717"/>
              <a:gd name="T5" fmla="*/ 586997 h 484"/>
              <a:gd name="T6" fmla="*/ 1971448 w 1717"/>
              <a:gd name="T7" fmla="*/ 641084 h 484"/>
              <a:gd name="T8" fmla="*/ 1829297 w 1717"/>
              <a:gd name="T9" fmla="*/ 688807 h 484"/>
              <a:gd name="T10" fmla="*/ 1665608 w 1717"/>
              <a:gd name="T11" fmla="*/ 728577 h 484"/>
              <a:gd name="T12" fmla="*/ 1524893 w 1717"/>
              <a:gd name="T13" fmla="*/ 750848 h 484"/>
              <a:gd name="T14" fmla="*/ 1389921 w 1717"/>
              <a:gd name="T15" fmla="*/ 761983 h 484"/>
              <a:gd name="T16" fmla="*/ 1252078 w 1717"/>
              <a:gd name="T17" fmla="*/ 761983 h 484"/>
              <a:gd name="T18" fmla="*/ 1099876 w 1717"/>
              <a:gd name="T19" fmla="*/ 744485 h 484"/>
              <a:gd name="T20" fmla="*/ 910341 w 1717"/>
              <a:gd name="T21" fmla="*/ 698352 h 484"/>
              <a:gd name="T22" fmla="*/ 752395 w 1717"/>
              <a:gd name="T23" fmla="*/ 647447 h 484"/>
              <a:gd name="T24" fmla="*/ 624603 w 1717"/>
              <a:gd name="T25" fmla="*/ 593361 h 484"/>
              <a:gd name="T26" fmla="*/ 493939 w 1717"/>
              <a:gd name="T27" fmla="*/ 518594 h 484"/>
              <a:gd name="T28" fmla="*/ 347480 w 1717"/>
              <a:gd name="T29" fmla="*/ 407239 h 484"/>
              <a:gd name="T30" fmla="*/ 225431 w 1717"/>
              <a:gd name="T31" fmla="*/ 295885 h 484"/>
              <a:gd name="T32" fmla="*/ 146459 w 1717"/>
              <a:gd name="T33" fmla="*/ 209983 h 484"/>
              <a:gd name="T34" fmla="*/ 0 w 1717"/>
              <a:gd name="T35" fmla="*/ 0 h 484"/>
              <a:gd name="T36" fmla="*/ 193842 w 1717"/>
              <a:gd name="T37" fmla="*/ 197257 h 484"/>
              <a:gd name="T38" fmla="*/ 314455 w 1717"/>
              <a:gd name="T39" fmla="*/ 295885 h 484"/>
              <a:gd name="T40" fmla="*/ 440812 w 1717"/>
              <a:gd name="T41" fmla="*/ 367470 h 484"/>
              <a:gd name="T42" fmla="*/ 567168 w 1717"/>
              <a:gd name="T43" fmla="*/ 424738 h 484"/>
              <a:gd name="T44" fmla="*/ 699268 w 1717"/>
              <a:gd name="T45" fmla="*/ 466098 h 484"/>
              <a:gd name="T46" fmla="*/ 819881 w 1717"/>
              <a:gd name="T47" fmla="*/ 491551 h 484"/>
              <a:gd name="T48" fmla="*/ 966340 w 1717"/>
              <a:gd name="T49" fmla="*/ 505868 h 484"/>
              <a:gd name="T50" fmla="*/ 1099876 w 1717"/>
              <a:gd name="T51" fmla="*/ 505868 h 484"/>
              <a:gd name="T52" fmla="*/ 1277923 w 1717"/>
              <a:gd name="T53" fmla="*/ 494732 h 484"/>
              <a:gd name="T54" fmla="*/ 1435869 w 1717"/>
              <a:gd name="T55" fmla="*/ 470871 h 484"/>
              <a:gd name="T56" fmla="*/ 1588071 w 1717"/>
              <a:gd name="T57" fmla="*/ 435873 h 484"/>
              <a:gd name="T58" fmla="*/ 1740273 w 1717"/>
              <a:gd name="T59" fmla="*/ 389741 h 484"/>
              <a:gd name="T60" fmla="*/ 1892475 w 1717"/>
              <a:gd name="T61" fmla="*/ 332473 h 484"/>
              <a:gd name="T62" fmla="*/ 2048985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FF9966"/>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6"/>
          <p:cNvSpPr>
            <a:spLocks/>
          </p:cNvSpPr>
          <p:nvPr/>
        </p:nvSpPr>
        <p:spPr bwMode="gray">
          <a:xfrm rot="7200000">
            <a:off x="2047875" y="3106738"/>
            <a:ext cx="2465387" cy="769938"/>
          </a:xfrm>
          <a:custGeom>
            <a:avLst/>
            <a:gdLst>
              <a:gd name="T0" fmla="*/ 2017396 w 1717"/>
              <a:gd name="T1" fmla="*/ 162260 h 484"/>
              <a:gd name="T2" fmla="*/ 2211238 w 1717"/>
              <a:gd name="T3" fmla="*/ 628358 h 484"/>
              <a:gd name="T4" fmla="*/ 2113599 w 1717"/>
              <a:gd name="T5" fmla="*/ 586998 h 484"/>
              <a:gd name="T6" fmla="*/ 1971448 w 1717"/>
              <a:gd name="T7" fmla="*/ 641085 h 484"/>
              <a:gd name="T8" fmla="*/ 1829297 w 1717"/>
              <a:gd name="T9" fmla="*/ 688808 h 484"/>
              <a:gd name="T10" fmla="*/ 1665608 w 1717"/>
              <a:gd name="T11" fmla="*/ 728578 h 484"/>
              <a:gd name="T12" fmla="*/ 1524893 w 1717"/>
              <a:gd name="T13" fmla="*/ 750849 h 484"/>
              <a:gd name="T14" fmla="*/ 1389921 w 1717"/>
              <a:gd name="T15" fmla="*/ 761984 h 484"/>
              <a:gd name="T16" fmla="*/ 1252078 w 1717"/>
              <a:gd name="T17" fmla="*/ 761984 h 484"/>
              <a:gd name="T18" fmla="*/ 1099876 w 1717"/>
              <a:gd name="T19" fmla="*/ 744486 h 484"/>
              <a:gd name="T20" fmla="*/ 910341 w 1717"/>
              <a:gd name="T21" fmla="*/ 698353 h 484"/>
              <a:gd name="T22" fmla="*/ 752395 w 1717"/>
              <a:gd name="T23" fmla="*/ 647448 h 484"/>
              <a:gd name="T24" fmla="*/ 624603 w 1717"/>
              <a:gd name="T25" fmla="*/ 593361 h 484"/>
              <a:gd name="T26" fmla="*/ 493939 w 1717"/>
              <a:gd name="T27" fmla="*/ 518595 h 484"/>
              <a:gd name="T28" fmla="*/ 347480 w 1717"/>
              <a:gd name="T29" fmla="*/ 407240 h 484"/>
              <a:gd name="T30" fmla="*/ 225431 w 1717"/>
              <a:gd name="T31" fmla="*/ 295885 h 484"/>
              <a:gd name="T32" fmla="*/ 146459 w 1717"/>
              <a:gd name="T33" fmla="*/ 209983 h 484"/>
              <a:gd name="T34" fmla="*/ 0 w 1717"/>
              <a:gd name="T35" fmla="*/ 0 h 484"/>
              <a:gd name="T36" fmla="*/ 193842 w 1717"/>
              <a:gd name="T37" fmla="*/ 197257 h 484"/>
              <a:gd name="T38" fmla="*/ 314455 w 1717"/>
              <a:gd name="T39" fmla="*/ 295885 h 484"/>
              <a:gd name="T40" fmla="*/ 440812 w 1717"/>
              <a:gd name="T41" fmla="*/ 367470 h 484"/>
              <a:gd name="T42" fmla="*/ 567168 w 1717"/>
              <a:gd name="T43" fmla="*/ 424739 h 484"/>
              <a:gd name="T44" fmla="*/ 699268 w 1717"/>
              <a:gd name="T45" fmla="*/ 466099 h 484"/>
              <a:gd name="T46" fmla="*/ 819881 w 1717"/>
              <a:gd name="T47" fmla="*/ 491551 h 484"/>
              <a:gd name="T48" fmla="*/ 966340 w 1717"/>
              <a:gd name="T49" fmla="*/ 505868 h 484"/>
              <a:gd name="T50" fmla="*/ 1099876 w 1717"/>
              <a:gd name="T51" fmla="*/ 505868 h 484"/>
              <a:gd name="T52" fmla="*/ 1277923 w 1717"/>
              <a:gd name="T53" fmla="*/ 494733 h 484"/>
              <a:gd name="T54" fmla="*/ 1435869 w 1717"/>
              <a:gd name="T55" fmla="*/ 470871 h 484"/>
              <a:gd name="T56" fmla="*/ 1588071 w 1717"/>
              <a:gd name="T57" fmla="*/ 435874 h 484"/>
              <a:gd name="T58" fmla="*/ 1740273 w 1717"/>
              <a:gd name="T59" fmla="*/ 389741 h 484"/>
              <a:gd name="T60" fmla="*/ 1892475 w 1717"/>
              <a:gd name="T61" fmla="*/ 332473 h 484"/>
              <a:gd name="T62" fmla="*/ 2048985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99CC00"/>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7"/>
          <p:cNvSpPr>
            <a:spLocks/>
          </p:cNvSpPr>
          <p:nvPr/>
        </p:nvSpPr>
        <p:spPr bwMode="gray">
          <a:xfrm rot="12254208">
            <a:off x="3248025" y="1905000"/>
            <a:ext cx="2466975" cy="769938"/>
          </a:xfrm>
          <a:custGeom>
            <a:avLst/>
            <a:gdLst>
              <a:gd name="T0" fmla="*/ 2018695 w 1717"/>
              <a:gd name="T1" fmla="*/ 162260 h 484"/>
              <a:gd name="T2" fmla="*/ 2212662 w 1717"/>
              <a:gd name="T3" fmla="*/ 628358 h 484"/>
              <a:gd name="T4" fmla="*/ 2114961 w 1717"/>
              <a:gd name="T5" fmla="*/ 586998 h 484"/>
              <a:gd name="T6" fmla="*/ 1972718 w 1717"/>
              <a:gd name="T7" fmla="*/ 641085 h 484"/>
              <a:gd name="T8" fmla="*/ 1830475 w 1717"/>
              <a:gd name="T9" fmla="*/ 688808 h 484"/>
              <a:gd name="T10" fmla="*/ 1666681 w 1717"/>
              <a:gd name="T11" fmla="*/ 728578 h 484"/>
              <a:gd name="T12" fmla="*/ 1525875 w 1717"/>
              <a:gd name="T13" fmla="*/ 750849 h 484"/>
              <a:gd name="T14" fmla="*/ 1390816 w 1717"/>
              <a:gd name="T15" fmla="*/ 761984 h 484"/>
              <a:gd name="T16" fmla="*/ 1252884 w 1717"/>
              <a:gd name="T17" fmla="*/ 761984 h 484"/>
              <a:gd name="T18" fmla="*/ 1100584 w 1717"/>
              <a:gd name="T19" fmla="*/ 744486 h 484"/>
              <a:gd name="T20" fmla="*/ 910927 w 1717"/>
              <a:gd name="T21" fmla="*/ 698353 h 484"/>
              <a:gd name="T22" fmla="*/ 752880 w 1717"/>
              <a:gd name="T23" fmla="*/ 647448 h 484"/>
              <a:gd name="T24" fmla="*/ 625005 w 1717"/>
              <a:gd name="T25" fmla="*/ 593361 h 484"/>
              <a:gd name="T26" fmla="*/ 494257 w 1717"/>
              <a:gd name="T27" fmla="*/ 518595 h 484"/>
              <a:gd name="T28" fmla="*/ 347704 w 1717"/>
              <a:gd name="T29" fmla="*/ 407240 h 484"/>
              <a:gd name="T30" fmla="*/ 225577 w 1717"/>
              <a:gd name="T31" fmla="*/ 295885 h 484"/>
              <a:gd name="T32" fmla="*/ 146553 w 1717"/>
              <a:gd name="T33" fmla="*/ 209983 h 484"/>
              <a:gd name="T34" fmla="*/ 0 w 1717"/>
              <a:gd name="T35" fmla="*/ 0 h 484"/>
              <a:gd name="T36" fmla="*/ 193967 w 1717"/>
              <a:gd name="T37" fmla="*/ 197257 h 484"/>
              <a:gd name="T38" fmla="*/ 314658 w 1717"/>
              <a:gd name="T39" fmla="*/ 295885 h 484"/>
              <a:gd name="T40" fmla="*/ 441096 w 1717"/>
              <a:gd name="T41" fmla="*/ 367470 h 484"/>
              <a:gd name="T42" fmla="*/ 567534 w 1717"/>
              <a:gd name="T43" fmla="*/ 424739 h 484"/>
              <a:gd name="T44" fmla="*/ 699719 w 1717"/>
              <a:gd name="T45" fmla="*/ 466099 h 484"/>
              <a:gd name="T46" fmla="*/ 820409 w 1717"/>
              <a:gd name="T47" fmla="*/ 491551 h 484"/>
              <a:gd name="T48" fmla="*/ 966962 w 1717"/>
              <a:gd name="T49" fmla="*/ 505868 h 484"/>
              <a:gd name="T50" fmla="*/ 1100584 w 1717"/>
              <a:gd name="T51" fmla="*/ 505868 h 484"/>
              <a:gd name="T52" fmla="*/ 1278747 w 1717"/>
              <a:gd name="T53" fmla="*/ 494733 h 484"/>
              <a:gd name="T54" fmla="*/ 1436794 w 1717"/>
              <a:gd name="T55" fmla="*/ 470871 h 484"/>
              <a:gd name="T56" fmla="*/ 1589094 w 1717"/>
              <a:gd name="T57" fmla="*/ 435874 h 484"/>
              <a:gd name="T58" fmla="*/ 1741394 w 1717"/>
              <a:gd name="T59" fmla="*/ 389741 h 484"/>
              <a:gd name="T60" fmla="*/ 1893694 w 1717"/>
              <a:gd name="T61" fmla="*/ 332473 h 484"/>
              <a:gd name="T62" fmla="*/ 2050305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CCCC"/>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8"/>
          <p:cNvSpPr>
            <a:spLocks/>
          </p:cNvSpPr>
          <p:nvPr/>
        </p:nvSpPr>
        <p:spPr bwMode="gray">
          <a:xfrm rot="16200000">
            <a:off x="4402138" y="2801938"/>
            <a:ext cx="2465387" cy="769937"/>
          </a:xfrm>
          <a:custGeom>
            <a:avLst/>
            <a:gdLst>
              <a:gd name="T0" fmla="*/ 2017396 w 1717"/>
              <a:gd name="T1" fmla="*/ 162259 h 484"/>
              <a:gd name="T2" fmla="*/ 2211238 w 1717"/>
              <a:gd name="T3" fmla="*/ 628358 h 484"/>
              <a:gd name="T4" fmla="*/ 2113599 w 1717"/>
              <a:gd name="T5" fmla="*/ 586997 h 484"/>
              <a:gd name="T6" fmla="*/ 1971448 w 1717"/>
              <a:gd name="T7" fmla="*/ 641084 h 484"/>
              <a:gd name="T8" fmla="*/ 1829297 w 1717"/>
              <a:gd name="T9" fmla="*/ 688807 h 484"/>
              <a:gd name="T10" fmla="*/ 1665608 w 1717"/>
              <a:gd name="T11" fmla="*/ 728577 h 484"/>
              <a:gd name="T12" fmla="*/ 1524893 w 1717"/>
              <a:gd name="T13" fmla="*/ 750848 h 484"/>
              <a:gd name="T14" fmla="*/ 1389921 w 1717"/>
              <a:gd name="T15" fmla="*/ 761983 h 484"/>
              <a:gd name="T16" fmla="*/ 1252078 w 1717"/>
              <a:gd name="T17" fmla="*/ 761983 h 484"/>
              <a:gd name="T18" fmla="*/ 1099876 w 1717"/>
              <a:gd name="T19" fmla="*/ 744485 h 484"/>
              <a:gd name="T20" fmla="*/ 910341 w 1717"/>
              <a:gd name="T21" fmla="*/ 698352 h 484"/>
              <a:gd name="T22" fmla="*/ 752395 w 1717"/>
              <a:gd name="T23" fmla="*/ 647447 h 484"/>
              <a:gd name="T24" fmla="*/ 624603 w 1717"/>
              <a:gd name="T25" fmla="*/ 593361 h 484"/>
              <a:gd name="T26" fmla="*/ 493939 w 1717"/>
              <a:gd name="T27" fmla="*/ 518594 h 484"/>
              <a:gd name="T28" fmla="*/ 347480 w 1717"/>
              <a:gd name="T29" fmla="*/ 407239 h 484"/>
              <a:gd name="T30" fmla="*/ 225431 w 1717"/>
              <a:gd name="T31" fmla="*/ 295885 h 484"/>
              <a:gd name="T32" fmla="*/ 146459 w 1717"/>
              <a:gd name="T33" fmla="*/ 209983 h 484"/>
              <a:gd name="T34" fmla="*/ 0 w 1717"/>
              <a:gd name="T35" fmla="*/ 0 h 484"/>
              <a:gd name="T36" fmla="*/ 193842 w 1717"/>
              <a:gd name="T37" fmla="*/ 197257 h 484"/>
              <a:gd name="T38" fmla="*/ 314455 w 1717"/>
              <a:gd name="T39" fmla="*/ 295885 h 484"/>
              <a:gd name="T40" fmla="*/ 440812 w 1717"/>
              <a:gd name="T41" fmla="*/ 367470 h 484"/>
              <a:gd name="T42" fmla="*/ 567168 w 1717"/>
              <a:gd name="T43" fmla="*/ 424738 h 484"/>
              <a:gd name="T44" fmla="*/ 699268 w 1717"/>
              <a:gd name="T45" fmla="*/ 466098 h 484"/>
              <a:gd name="T46" fmla="*/ 819881 w 1717"/>
              <a:gd name="T47" fmla="*/ 491551 h 484"/>
              <a:gd name="T48" fmla="*/ 966340 w 1717"/>
              <a:gd name="T49" fmla="*/ 505868 h 484"/>
              <a:gd name="T50" fmla="*/ 1099876 w 1717"/>
              <a:gd name="T51" fmla="*/ 505868 h 484"/>
              <a:gd name="T52" fmla="*/ 1277923 w 1717"/>
              <a:gd name="T53" fmla="*/ 494732 h 484"/>
              <a:gd name="T54" fmla="*/ 1435869 w 1717"/>
              <a:gd name="T55" fmla="*/ 470871 h 484"/>
              <a:gd name="T56" fmla="*/ 1588071 w 1717"/>
              <a:gd name="T57" fmla="*/ 435873 h 484"/>
              <a:gd name="T58" fmla="*/ 1740273 w 1717"/>
              <a:gd name="T59" fmla="*/ 389741 h 484"/>
              <a:gd name="T60" fmla="*/ 1892475 w 1717"/>
              <a:gd name="T61" fmla="*/ 332473 h 484"/>
              <a:gd name="T62" fmla="*/ 2048985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 name="Group 10"/>
          <p:cNvGrpSpPr>
            <a:grpSpLocks/>
          </p:cNvGrpSpPr>
          <p:nvPr/>
        </p:nvGrpSpPr>
        <p:grpSpPr bwMode="auto">
          <a:xfrm>
            <a:off x="3524250" y="2590800"/>
            <a:ext cx="2057400" cy="2057400"/>
            <a:chOff x="2016" y="1920"/>
            <a:chExt cx="1680" cy="1680"/>
          </a:xfrm>
        </p:grpSpPr>
        <p:sp>
          <p:nvSpPr>
            <p:cNvPr id="12" name="Oval 11"/>
            <p:cNvSpPr>
              <a:spLocks noChangeArrowheads="1"/>
            </p:cNvSpPr>
            <p:nvPr/>
          </p:nvSpPr>
          <p:spPr bwMode="gray">
            <a:xfrm>
              <a:off x="2016" y="1920"/>
              <a:ext cx="1680" cy="1680"/>
            </a:xfrm>
            <a:prstGeom prst="ellipse">
              <a:avLst/>
            </a:prstGeom>
            <a:gradFill rotWithShape="1">
              <a:gsLst>
                <a:gs pos="0">
                  <a:srgbClr val="FF3300"/>
                </a:gs>
                <a:gs pos="100000">
                  <a:srgbClr val="3E0C00"/>
                </a:gs>
              </a:gsLst>
              <a:lin ang="540000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endParaRPr lang="en-US" altLang="en-US"/>
            </a:p>
          </p:txBody>
        </p:sp>
        <p:sp>
          <p:nvSpPr>
            <p:cNvPr id="13" name="Freeform 12"/>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3300"/>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en-US"/>
            </a:p>
          </p:txBody>
        </p:sp>
      </p:grpSp>
      <p:sp>
        <p:nvSpPr>
          <p:cNvPr id="14" name="Text Box 19"/>
          <p:cNvSpPr txBox="1">
            <a:spLocks noChangeArrowheads="1"/>
          </p:cNvSpPr>
          <p:nvPr/>
        </p:nvSpPr>
        <p:spPr bwMode="gray">
          <a:xfrm>
            <a:off x="3581400" y="3184525"/>
            <a:ext cx="190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r>
              <a:rPr lang="en-US" altLang="en-US" sz="2400" smtClean="0">
                <a:solidFill>
                  <a:schemeClr val="bg1"/>
                </a:solidFill>
                <a:latin typeface="Verdana" panose="020B0604030504040204" pitchFamily="34" charset="0"/>
              </a:rPr>
              <a:t>5 yếu tố</a:t>
            </a:r>
            <a:endParaRPr lang="en-US" altLang="en-US" sz="2400">
              <a:solidFill>
                <a:schemeClr val="bg1"/>
              </a:solidFill>
              <a:latin typeface="Verdana" panose="020B0604030504040204" pitchFamily="34" charset="0"/>
            </a:endParaRPr>
          </a:p>
        </p:txBody>
      </p:sp>
      <p:sp>
        <p:nvSpPr>
          <p:cNvPr id="15" name="AutoShape 24"/>
          <p:cNvSpPr>
            <a:spLocks noChangeArrowheads="1"/>
          </p:cNvSpPr>
          <p:nvPr/>
        </p:nvSpPr>
        <p:spPr bwMode="gray">
          <a:xfrm>
            <a:off x="152400" y="1905000"/>
            <a:ext cx="3124200" cy="762000"/>
          </a:xfrm>
          <a:prstGeom prst="roundRect">
            <a:avLst>
              <a:gd name="adj" fmla="val 9106"/>
            </a:avLst>
          </a:prstGeom>
          <a:gradFill rotWithShape="1">
            <a:gsLst>
              <a:gs pos="0">
                <a:srgbClr val="2A3D6C"/>
              </a:gs>
              <a:gs pos="50000">
                <a:srgbClr val="5B84E9"/>
              </a:gs>
              <a:gs pos="100000">
                <a:srgbClr val="2A3D6C"/>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r>
              <a:rPr lang="en-US" altLang="en-US" sz="2000" b="0">
                <a:solidFill>
                  <a:schemeClr val="bg1"/>
                </a:solidFill>
                <a:latin typeface="Tahoma" panose="020B0604030504040204" pitchFamily="34" charset="0"/>
              </a:rPr>
              <a:t>Sự phù hợp với mức độ </a:t>
            </a:r>
          </a:p>
          <a:p>
            <a:r>
              <a:rPr lang="en-US" altLang="en-US" sz="2000" b="0">
                <a:solidFill>
                  <a:schemeClr val="bg1"/>
                </a:solidFill>
                <a:latin typeface="Tahoma" panose="020B0604030504040204" pitchFamily="34" charset="0"/>
              </a:rPr>
              <a:t>phát triển của học sinh</a:t>
            </a:r>
          </a:p>
        </p:txBody>
      </p:sp>
      <p:sp>
        <p:nvSpPr>
          <p:cNvPr id="16" name="AutoShape 25"/>
          <p:cNvSpPr>
            <a:spLocks noChangeArrowheads="1"/>
          </p:cNvSpPr>
          <p:nvPr/>
        </p:nvSpPr>
        <p:spPr bwMode="gray">
          <a:xfrm>
            <a:off x="381000" y="4724400"/>
            <a:ext cx="3124200" cy="685800"/>
          </a:xfrm>
          <a:prstGeom prst="roundRect">
            <a:avLst>
              <a:gd name="adj" fmla="val 9106"/>
            </a:avLst>
          </a:prstGeom>
          <a:gradFill rotWithShape="1">
            <a:gsLst>
              <a:gs pos="0">
                <a:srgbClr val="285D6E"/>
              </a:gs>
              <a:gs pos="50000">
                <a:srgbClr val="57C9ED"/>
              </a:gs>
              <a:gs pos="100000">
                <a:srgbClr val="285D6E"/>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pPr eaLnBrk="1" hangingPunct="1">
              <a:spcBef>
                <a:spcPct val="20000"/>
              </a:spcBef>
              <a:buClr>
                <a:schemeClr val="tx2"/>
              </a:buClr>
              <a:buFont typeface="Wingdings" panose="05000000000000000000" pitchFamily="2" charset="2"/>
              <a:buNone/>
            </a:pPr>
            <a:r>
              <a:rPr lang="en-US" altLang="en-US" sz="2000" b="0">
                <a:solidFill>
                  <a:schemeClr val="bg1"/>
                </a:solidFill>
                <a:latin typeface="Tahoma" panose="020B0604030504040204" pitchFamily="34" charset="0"/>
              </a:rPr>
              <a:t>Sự gần gũi với thực tế</a:t>
            </a:r>
          </a:p>
        </p:txBody>
      </p:sp>
      <p:sp>
        <p:nvSpPr>
          <p:cNvPr id="17" name="AutoShape 26"/>
          <p:cNvSpPr>
            <a:spLocks noChangeArrowheads="1"/>
          </p:cNvSpPr>
          <p:nvPr/>
        </p:nvSpPr>
        <p:spPr bwMode="gray">
          <a:xfrm>
            <a:off x="4953000" y="5257800"/>
            <a:ext cx="3962400" cy="762000"/>
          </a:xfrm>
          <a:prstGeom prst="roundRect">
            <a:avLst>
              <a:gd name="adj" fmla="val 9106"/>
            </a:avLst>
          </a:prstGeom>
          <a:gradFill rotWithShape="1">
            <a:gsLst>
              <a:gs pos="0">
                <a:srgbClr val="2F634D"/>
              </a:gs>
              <a:gs pos="50000">
                <a:srgbClr val="65D7A6"/>
              </a:gs>
              <a:gs pos="100000">
                <a:srgbClr val="2F634D"/>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r>
              <a:rPr lang="en-US" altLang="en-US" sz="2000" b="0">
                <a:solidFill>
                  <a:schemeClr val="bg1"/>
                </a:solidFill>
                <a:latin typeface="Tahoma" panose="020B0604030504040204" pitchFamily="34" charset="0"/>
              </a:rPr>
              <a:t>Mức độ và sự đa dạng </a:t>
            </a:r>
          </a:p>
          <a:p>
            <a:r>
              <a:rPr lang="en-US" altLang="en-US" sz="2000" b="0">
                <a:solidFill>
                  <a:schemeClr val="bg1"/>
                </a:solidFill>
                <a:latin typeface="Tahoma" panose="020B0604030504040204" pitchFamily="34" charset="0"/>
              </a:rPr>
              <a:t>của hoạt động</a:t>
            </a:r>
          </a:p>
        </p:txBody>
      </p:sp>
      <p:sp>
        <p:nvSpPr>
          <p:cNvPr id="18" name="AutoShape 27"/>
          <p:cNvSpPr>
            <a:spLocks noChangeArrowheads="1"/>
          </p:cNvSpPr>
          <p:nvPr/>
        </p:nvSpPr>
        <p:spPr bwMode="blackWhite">
          <a:xfrm>
            <a:off x="4648200" y="1143000"/>
            <a:ext cx="3581400" cy="685800"/>
          </a:xfrm>
          <a:prstGeom prst="roundRect">
            <a:avLst>
              <a:gd name="adj" fmla="val 9106"/>
            </a:avLst>
          </a:prstGeom>
          <a:gradFill rotWithShape="1">
            <a:gsLst>
              <a:gs pos="0">
                <a:srgbClr val="642C13"/>
              </a:gs>
              <a:gs pos="50000">
                <a:srgbClr val="D85E28"/>
              </a:gs>
              <a:gs pos="100000">
                <a:srgbClr val="642C13"/>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r>
              <a:rPr lang="en-US" altLang="en-US" sz="2000" b="0">
                <a:solidFill>
                  <a:schemeClr val="bg1"/>
                </a:solidFill>
                <a:latin typeface="Tahoma" panose="020B0604030504040204" pitchFamily="34" charset="0"/>
              </a:rPr>
              <a:t>Không khí học tập và các mối </a:t>
            </a:r>
          </a:p>
          <a:p>
            <a:r>
              <a:rPr lang="en-US" altLang="en-US" sz="2000" b="0">
                <a:solidFill>
                  <a:schemeClr val="bg1"/>
                </a:solidFill>
                <a:latin typeface="Tahoma" panose="020B0604030504040204" pitchFamily="34" charset="0"/>
              </a:rPr>
              <a:t>quan hệ trong lớp, nhóm</a:t>
            </a:r>
          </a:p>
        </p:txBody>
      </p:sp>
      <p:sp>
        <p:nvSpPr>
          <p:cNvPr id="19" name="AutoShape 28"/>
          <p:cNvSpPr>
            <a:spLocks noChangeArrowheads="1"/>
          </p:cNvSpPr>
          <p:nvPr/>
        </p:nvSpPr>
        <p:spPr bwMode="blackWhite">
          <a:xfrm>
            <a:off x="5791200" y="2895600"/>
            <a:ext cx="3124200" cy="609600"/>
          </a:xfrm>
          <a:prstGeom prst="roundRect">
            <a:avLst>
              <a:gd name="adj" fmla="val 9106"/>
            </a:avLst>
          </a:prstGeom>
          <a:gradFill rotWithShape="1">
            <a:gsLst>
              <a:gs pos="0">
                <a:srgbClr val="31492C"/>
              </a:gs>
              <a:gs pos="50000">
                <a:srgbClr val="699D5F"/>
              </a:gs>
              <a:gs pos="100000">
                <a:srgbClr val="31492C"/>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r>
              <a:rPr lang="en-US" altLang="en-US" sz="2000" b="0">
                <a:solidFill>
                  <a:schemeClr val="bg1"/>
                </a:solidFill>
                <a:latin typeface="Tahoma" panose="020B0604030504040204" pitchFamily="34" charset="0"/>
              </a:rPr>
              <a:t>Phạm vi tự do sáng tạo</a:t>
            </a:r>
          </a:p>
        </p:txBody>
      </p:sp>
      <p:sp>
        <p:nvSpPr>
          <p:cNvPr id="20" name="Rounded Rectangle 19"/>
          <p:cNvSpPr/>
          <p:nvPr/>
        </p:nvSpPr>
        <p:spPr>
          <a:xfrm>
            <a:off x="152400" y="166992"/>
            <a:ext cx="7496591"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CÁC YẾU TỐ THÚC ĐẨY DH</a:t>
            </a:r>
            <a:endParaRPr lang="en-US" b="1" dirty="0">
              <a:solidFill>
                <a:srgbClr val="C00000"/>
              </a:solidFill>
            </a:endParaRPr>
          </a:p>
        </p:txBody>
      </p:sp>
    </p:spTree>
    <p:custDataLst>
      <p:tags r:id="rId1"/>
    </p:custDataLst>
    <p:extLst>
      <p:ext uri="{BB962C8B-B14F-4D97-AF65-F5344CB8AC3E}">
        <p14:creationId xmlns:p14="http://schemas.microsoft.com/office/powerpoint/2010/main" val="356814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5" grpId="0" animBg="1"/>
      <p:bldP spid="16" grpId="0" animBg="1"/>
      <p:bldP spid="17" grpId="0" animBg="1"/>
      <p:bldP spid="18" grpId="0" animBg="1"/>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152400"/>
            <a:ext cx="6781800"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KỸ THUẬT DẠY HỌC</a:t>
            </a:r>
            <a:endParaRPr lang="en-US" b="1"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72912651"/>
              </p:ext>
            </p:extLst>
          </p:nvPr>
        </p:nvGraphicFramePr>
        <p:xfrm>
          <a:off x="628650" y="1825625"/>
          <a:ext cx="7981950" cy="3779520"/>
        </p:xfrm>
        <a:graphic>
          <a:graphicData uri="http://schemas.openxmlformats.org/drawingml/2006/table">
            <a:tbl>
              <a:tblPr firstRow="1" bandRow="1">
                <a:tableStyleId>{5DA37D80-6434-44D0-A028-1B22A696006F}</a:tableStyleId>
              </a:tblPr>
              <a:tblGrid>
                <a:gridCol w="2711167"/>
                <a:gridCol w="5270783"/>
              </a:tblGrid>
              <a:tr h="437286">
                <a:tc rowSpan="5">
                  <a:txBody>
                    <a:bodyPr/>
                    <a:lstStyle/>
                    <a:p>
                      <a:pPr algn="ctr"/>
                      <a:r>
                        <a:rPr lang="en-US" sz="2500" smtClean="0"/>
                        <a:t>Hoạt</a:t>
                      </a:r>
                      <a:r>
                        <a:rPr lang="en-US" sz="2500" baseline="0" smtClean="0"/>
                        <a:t> động nhóm</a:t>
                      </a:r>
                      <a:endParaRPr lang="en-US" sz="2500" dirty="0"/>
                    </a:p>
                  </a:txBody>
                  <a:tcPr anchor="ctr"/>
                </a:tc>
                <a:tc>
                  <a:txBody>
                    <a:bodyPr/>
                    <a:lstStyle/>
                    <a:p>
                      <a:r>
                        <a:rPr lang="en-US" sz="2500" b="0" kern="1200" dirty="0" err="1" smtClean="0">
                          <a:effectLst/>
                        </a:rPr>
                        <a:t>Kỹ</a:t>
                      </a:r>
                      <a:r>
                        <a:rPr lang="en-US" sz="2500" b="0" kern="1200" dirty="0" smtClean="0">
                          <a:effectLst/>
                        </a:rPr>
                        <a:t> </a:t>
                      </a:r>
                      <a:r>
                        <a:rPr lang="en-US" sz="2500" b="0" kern="1200" dirty="0" err="1" smtClean="0">
                          <a:effectLst/>
                        </a:rPr>
                        <a:t>thuật</a:t>
                      </a:r>
                      <a:r>
                        <a:rPr lang="en-US" sz="2500" b="0" kern="1200" dirty="0" smtClean="0">
                          <a:effectLst/>
                        </a:rPr>
                        <a:t> </a:t>
                      </a:r>
                      <a:r>
                        <a:rPr lang="vi-VN" sz="2500" b="0" kern="1200" dirty="0" smtClean="0">
                          <a:effectLst/>
                        </a:rPr>
                        <a:t>“</a:t>
                      </a:r>
                      <a:r>
                        <a:rPr lang="en-US" sz="2500" b="0" kern="1200" dirty="0" err="1" smtClean="0">
                          <a:effectLst/>
                        </a:rPr>
                        <a:t>khăn</a:t>
                      </a:r>
                      <a:r>
                        <a:rPr lang="en-US" sz="2500" b="0" kern="1200" dirty="0" smtClean="0">
                          <a:effectLst/>
                        </a:rPr>
                        <a:t> </a:t>
                      </a:r>
                      <a:r>
                        <a:rPr lang="en-US" sz="2500" b="0" kern="1200" dirty="0" err="1" smtClean="0">
                          <a:effectLst/>
                        </a:rPr>
                        <a:t>trải</a:t>
                      </a:r>
                      <a:r>
                        <a:rPr lang="en-US" sz="2500" b="0" kern="1200" dirty="0" smtClean="0">
                          <a:effectLst/>
                        </a:rPr>
                        <a:t> </a:t>
                      </a:r>
                      <a:r>
                        <a:rPr lang="en-US" sz="2500" b="0" kern="1200" dirty="0" err="1" smtClean="0">
                          <a:effectLst/>
                        </a:rPr>
                        <a:t>bàn</a:t>
                      </a:r>
                      <a:r>
                        <a:rPr lang="vi-VN" sz="2500" b="0" kern="1200" dirty="0" smtClean="0">
                          <a:effectLst/>
                        </a:rPr>
                        <a:t>”</a:t>
                      </a:r>
                      <a:endParaRPr lang="en-US" sz="2500" b="0" dirty="0"/>
                    </a:p>
                  </a:txBody>
                  <a:tcPr/>
                </a:tc>
              </a:tr>
              <a:tr h="437286">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0" kern="1200" dirty="0" err="1" smtClean="0">
                          <a:effectLst/>
                        </a:rPr>
                        <a:t>Kỹ</a:t>
                      </a:r>
                      <a:r>
                        <a:rPr lang="en-US" sz="2500" b="0" kern="1200" dirty="0" smtClean="0">
                          <a:effectLst/>
                        </a:rPr>
                        <a:t> </a:t>
                      </a:r>
                      <a:r>
                        <a:rPr lang="en-US" sz="2500" b="0" kern="1200" dirty="0" err="1" smtClean="0">
                          <a:effectLst/>
                        </a:rPr>
                        <a:t>thuật</a:t>
                      </a:r>
                      <a:r>
                        <a:rPr lang="en-US" sz="2500" b="0" kern="1200" dirty="0" smtClean="0">
                          <a:effectLst/>
                        </a:rPr>
                        <a:t>  </a:t>
                      </a:r>
                      <a:r>
                        <a:rPr lang="vi-VN" sz="2500" b="0" kern="1200" dirty="0" smtClean="0">
                          <a:effectLst/>
                        </a:rPr>
                        <a:t>“</a:t>
                      </a:r>
                      <a:r>
                        <a:rPr lang="en-US" sz="2500" b="0" kern="1200" dirty="0" err="1" smtClean="0">
                          <a:effectLst/>
                        </a:rPr>
                        <a:t>mảnh</a:t>
                      </a:r>
                      <a:r>
                        <a:rPr lang="en-US" sz="2500" b="0" kern="1200" dirty="0" smtClean="0">
                          <a:effectLst/>
                        </a:rPr>
                        <a:t> </a:t>
                      </a:r>
                      <a:r>
                        <a:rPr lang="en-US" sz="2500" b="0" kern="1200" dirty="0" err="1" smtClean="0">
                          <a:effectLst/>
                        </a:rPr>
                        <a:t>ghép</a:t>
                      </a:r>
                      <a:r>
                        <a:rPr lang="vi-VN" sz="2500" b="0" kern="1200" dirty="0" smtClean="0">
                          <a:effectLst/>
                        </a:rPr>
                        <a:t>”</a:t>
                      </a:r>
                      <a:endParaRPr lang="en-US" sz="2500" b="0" kern="1200" dirty="0" smtClean="0">
                        <a:solidFill>
                          <a:schemeClr val="dk1"/>
                        </a:solidFill>
                        <a:effectLst/>
                        <a:latin typeface="+mn-lt"/>
                        <a:ea typeface="+mn-ea"/>
                        <a:cs typeface="+mn-cs"/>
                      </a:endParaRPr>
                    </a:p>
                  </a:txBody>
                  <a:tcPr/>
                </a:tc>
              </a:tr>
              <a:tr h="437286">
                <a:tc vMerge="1">
                  <a:txBody>
                    <a:bodyPr/>
                    <a:lstStyle/>
                    <a:p>
                      <a:endParaRPr lang="en-US" dirty="0"/>
                    </a:p>
                  </a:txBody>
                  <a:tcPr/>
                </a:tc>
                <a:tc>
                  <a:txBody>
                    <a:bodyPr/>
                    <a:lstStyle/>
                    <a:p>
                      <a:r>
                        <a:rPr lang="vi-VN" sz="2500" b="0" dirty="0" smtClean="0"/>
                        <a:t>Kỹ</a:t>
                      </a:r>
                      <a:r>
                        <a:rPr lang="vi-VN" sz="2500" b="0" baseline="0" dirty="0" smtClean="0"/>
                        <a:t> thuật động não</a:t>
                      </a:r>
                      <a:endParaRPr lang="en-US" sz="2500" b="0" dirty="0"/>
                    </a:p>
                  </a:txBody>
                  <a:tcPr/>
                </a:tc>
              </a:tr>
              <a:tr h="437286">
                <a:tc vMerge="1">
                  <a:txBody>
                    <a:bodyPr/>
                    <a:lstStyle/>
                    <a:p>
                      <a:endParaRPr lang="en-US" dirty="0"/>
                    </a:p>
                  </a:txBody>
                  <a:tcPr/>
                </a:tc>
                <a:tc>
                  <a:txBody>
                    <a:bodyPr/>
                    <a:lstStyle/>
                    <a:p>
                      <a:r>
                        <a:rPr lang="en-US" sz="2500" b="0" dirty="0" err="1" smtClean="0"/>
                        <a:t>Kỹ</a:t>
                      </a:r>
                      <a:r>
                        <a:rPr lang="en-US" sz="2500" b="0" baseline="0" dirty="0" smtClean="0"/>
                        <a:t> </a:t>
                      </a:r>
                      <a:r>
                        <a:rPr lang="en-US" sz="2500" b="0" baseline="0" dirty="0" err="1" smtClean="0"/>
                        <a:t>thuật</a:t>
                      </a:r>
                      <a:r>
                        <a:rPr lang="en-US" sz="2500" b="0" baseline="0" dirty="0" smtClean="0"/>
                        <a:t> XYZ</a:t>
                      </a:r>
                      <a:endParaRPr lang="en-US" sz="2500" b="0" dirty="0"/>
                    </a:p>
                  </a:txBody>
                  <a:tcPr/>
                </a:tc>
              </a:tr>
              <a:tr h="437286">
                <a:tc vMerge="1">
                  <a:txBody>
                    <a:bodyPr/>
                    <a:lstStyle/>
                    <a:p>
                      <a:endParaRPr lang="en-US" dirty="0"/>
                    </a:p>
                  </a:txBody>
                  <a:tcPr/>
                </a:tc>
                <a:tc>
                  <a:txBody>
                    <a:bodyPr/>
                    <a:lstStyle/>
                    <a:p>
                      <a:r>
                        <a:rPr lang="vi-VN" sz="2500" b="0" dirty="0" smtClean="0"/>
                        <a:t>...</a:t>
                      </a:r>
                      <a:endParaRPr lang="en-US" sz="2500" b="0" dirty="0"/>
                    </a:p>
                  </a:txBody>
                  <a:tcPr/>
                </a:tc>
              </a:tr>
              <a:tr h="437286">
                <a:tc rowSpan="3">
                  <a:txBody>
                    <a:bodyPr/>
                    <a:lstStyle/>
                    <a:p>
                      <a:pPr algn="ctr"/>
                      <a:endParaRPr lang="en-US" sz="2500" dirty="0" smtClean="0"/>
                    </a:p>
                    <a:p>
                      <a:pPr algn="ctr"/>
                      <a:r>
                        <a:rPr lang="vi-VN" sz="2500" b="1" dirty="0" smtClean="0"/>
                        <a:t>Hoạt</a:t>
                      </a:r>
                      <a:r>
                        <a:rPr lang="vi-VN" sz="2500" b="1" baseline="0" dirty="0" smtClean="0"/>
                        <a:t> động cá nhân</a:t>
                      </a:r>
                      <a:endParaRPr lang="en-US" sz="2500" b="1" dirty="0"/>
                    </a:p>
                  </a:txBody>
                  <a:tcPr/>
                </a:tc>
                <a:tc>
                  <a:txBody>
                    <a:bodyPr/>
                    <a:lstStyle/>
                    <a:p>
                      <a:r>
                        <a:rPr lang="vi-VN" sz="2500" b="0" dirty="0" smtClean="0"/>
                        <a:t>Kỹ</a:t>
                      </a:r>
                      <a:r>
                        <a:rPr lang="vi-VN" sz="2500" b="0" baseline="0" dirty="0" smtClean="0"/>
                        <a:t> </a:t>
                      </a:r>
                      <a:r>
                        <a:rPr lang="vi-VN" sz="2500" b="0" baseline="0" smtClean="0"/>
                        <a:t>thuật KWL</a:t>
                      </a:r>
                      <a:r>
                        <a:rPr lang="en-US" sz="2500" b="0" baseline="0" smtClean="0"/>
                        <a:t>H</a:t>
                      </a:r>
                      <a:endParaRPr lang="en-US" sz="2500" b="0" dirty="0"/>
                    </a:p>
                  </a:txBody>
                  <a:tcPr/>
                </a:tc>
              </a:tr>
              <a:tr h="437286">
                <a:tc vMerge="1">
                  <a:txBody>
                    <a:bodyPr/>
                    <a:lstStyle/>
                    <a:p>
                      <a:pPr algn="ctr"/>
                      <a:endParaRPr lang="en-US" sz="2000" dirty="0"/>
                    </a:p>
                  </a:txBody>
                  <a:tcPr/>
                </a:tc>
                <a:tc>
                  <a:txBody>
                    <a:bodyPr/>
                    <a:lstStyle/>
                    <a:p>
                      <a:r>
                        <a:rPr lang="vi-VN" sz="2500" b="0" dirty="0" smtClean="0"/>
                        <a:t>Kỹ</a:t>
                      </a:r>
                      <a:r>
                        <a:rPr lang="vi-VN" sz="2500" b="0" baseline="0" dirty="0" smtClean="0"/>
                        <a:t> thuật Kipling ( 5W1H)</a:t>
                      </a:r>
                      <a:endParaRPr lang="en-US" sz="2500" b="0" dirty="0"/>
                    </a:p>
                  </a:txBody>
                  <a:tcPr/>
                </a:tc>
              </a:tr>
              <a:tr h="437286">
                <a:tc vMerge="1">
                  <a:txBody>
                    <a:bodyPr/>
                    <a:lstStyle/>
                    <a:p>
                      <a:pPr algn="ctr"/>
                      <a:endParaRPr lang="en-US" sz="2400" dirty="0"/>
                    </a:p>
                  </a:txBody>
                  <a:tcPr/>
                </a:tc>
                <a:tc>
                  <a:txBody>
                    <a:bodyPr/>
                    <a:lstStyle/>
                    <a:p>
                      <a:r>
                        <a:rPr lang="en-US" sz="2500" b="0" dirty="0" smtClean="0"/>
                        <a:t>…</a:t>
                      </a:r>
                      <a:endParaRPr lang="en-US" sz="2500" b="0" dirty="0"/>
                    </a:p>
                  </a:txBody>
                  <a:tcPr/>
                </a:tc>
              </a:tr>
            </a:tbl>
          </a:graphicData>
        </a:graphic>
      </p:graphicFrame>
    </p:spTree>
    <p:custDataLst>
      <p:tags r:id="rId1"/>
    </p:custDataLst>
    <p:extLst>
      <p:ext uri="{BB962C8B-B14F-4D97-AF65-F5344CB8AC3E}">
        <p14:creationId xmlns:p14="http://schemas.microsoft.com/office/powerpoint/2010/main" val="10490237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62100" y="1173956"/>
            <a:ext cx="6019800" cy="4510088"/>
            <a:chOff x="1600200" y="1752600"/>
            <a:chExt cx="6019800" cy="4510088"/>
          </a:xfrm>
        </p:grpSpPr>
        <p:sp>
          <p:nvSpPr>
            <p:cNvPr id="4" name="Rectangle 3"/>
            <p:cNvSpPr>
              <a:spLocks noChangeArrowheads="1"/>
            </p:cNvSpPr>
            <p:nvPr/>
          </p:nvSpPr>
          <p:spPr bwMode="auto">
            <a:xfrm>
              <a:off x="1600200" y="1752600"/>
              <a:ext cx="6019800" cy="4443413"/>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solidFill>
                    <a:srgbClr val="FF00FF"/>
                  </a:solidFill>
                  <a:latin typeface="Times New Roman" panose="02020603050405020304" pitchFamily="18" charset="0"/>
                </a:rPr>
                <a:t>Cá nhân</a:t>
              </a:r>
            </a:p>
            <a:p>
              <a:pPr>
                <a:spcBef>
                  <a:spcPct val="0"/>
                </a:spcBef>
                <a:buClrTx/>
                <a:buSzTx/>
                <a:buFontTx/>
                <a:buNone/>
              </a:pPr>
              <a:endParaRPr lang="en-US" altLang="en-US" sz="2400" b="0">
                <a:latin typeface="Times" panose="02020603050405020304" pitchFamily="18" charset="0"/>
              </a:endParaRPr>
            </a:p>
          </p:txBody>
        </p:sp>
        <p:sp>
          <p:nvSpPr>
            <p:cNvPr id="5" name="Rectangle 4"/>
            <p:cNvSpPr>
              <a:spLocks noChangeArrowheads="1"/>
            </p:cNvSpPr>
            <p:nvPr/>
          </p:nvSpPr>
          <p:spPr bwMode="auto">
            <a:xfrm>
              <a:off x="3124200" y="2971800"/>
              <a:ext cx="3048000" cy="2133600"/>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endParaRPr lang="en-US" altLang="en-US" sz="2400" b="0">
                <a:latin typeface="Times" panose="02020603050405020304" pitchFamily="18" charset="0"/>
              </a:endParaRPr>
            </a:p>
          </p:txBody>
        </p:sp>
        <p:sp>
          <p:nvSpPr>
            <p:cNvPr id="6" name="Text Box 5"/>
            <p:cNvSpPr txBox="1">
              <a:spLocks noChangeArrowheads="1"/>
            </p:cNvSpPr>
            <p:nvPr/>
          </p:nvSpPr>
          <p:spPr bwMode="auto">
            <a:xfrm>
              <a:off x="4427538" y="2205038"/>
              <a:ext cx="431800" cy="638175"/>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r>
                <a:rPr lang="en-US" altLang="en-US" sz="3600" b="0">
                  <a:solidFill>
                    <a:schemeClr val="bg2"/>
                  </a:solidFill>
                  <a:latin typeface="Comic Sans MS" panose="030F0702030302020204" pitchFamily="66" charset="0"/>
                </a:rPr>
                <a:t>1</a:t>
              </a:r>
              <a:endParaRPr lang="en-US" altLang="en-US" sz="2400" b="0">
                <a:solidFill>
                  <a:schemeClr val="bg2"/>
                </a:solidFill>
                <a:latin typeface="Times" panose="02020603050405020304" pitchFamily="18" charset="0"/>
              </a:endParaRPr>
            </a:p>
          </p:txBody>
        </p:sp>
        <p:sp>
          <p:nvSpPr>
            <p:cNvPr id="7" name="Text Box 6"/>
            <p:cNvSpPr txBox="1">
              <a:spLocks noChangeArrowheads="1"/>
            </p:cNvSpPr>
            <p:nvPr/>
          </p:nvSpPr>
          <p:spPr bwMode="auto">
            <a:xfrm>
              <a:off x="6553200" y="3657600"/>
              <a:ext cx="430213" cy="638175"/>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r>
                <a:rPr lang="en-US" altLang="en-US" sz="3600" b="0">
                  <a:solidFill>
                    <a:schemeClr val="bg2"/>
                  </a:solidFill>
                  <a:latin typeface="Comic Sans MS" panose="030F0702030302020204" pitchFamily="66" charset="0"/>
                </a:rPr>
                <a:t>2</a:t>
              </a:r>
              <a:endParaRPr lang="en-US" altLang="en-US" sz="2400" b="0">
                <a:solidFill>
                  <a:schemeClr val="bg2"/>
                </a:solidFill>
                <a:latin typeface="Times" panose="02020603050405020304" pitchFamily="18" charset="0"/>
              </a:endParaRPr>
            </a:p>
          </p:txBody>
        </p:sp>
        <p:sp>
          <p:nvSpPr>
            <p:cNvPr id="8" name="Text Box 7"/>
            <p:cNvSpPr txBox="1">
              <a:spLocks noChangeArrowheads="1"/>
            </p:cNvSpPr>
            <p:nvPr/>
          </p:nvSpPr>
          <p:spPr bwMode="auto">
            <a:xfrm>
              <a:off x="2133600" y="3733800"/>
              <a:ext cx="430213" cy="638175"/>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r>
                <a:rPr lang="en-US" altLang="en-US" sz="3600" b="0">
                  <a:solidFill>
                    <a:schemeClr val="bg2"/>
                  </a:solidFill>
                  <a:latin typeface="Comic Sans MS" panose="030F0702030302020204" pitchFamily="66" charset="0"/>
                </a:rPr>
                <a:t>4</a:t>
              </a:r>
              <a:endParaRPr lang="en-US" altLang="en-US" sz="2400" b="0">
                <a:solidFill>
                  <a:schemeClr val="bg2"/>
                </a:solidFill>
                <a:latin typeface="Times" panose="02020603050405020304" pitchFamily="18" charset="0"/>
              </a:endParaRPr>
            </a:p>
          </p:txBody>
        </p:sp>
        <p:sp>
          <p:nvSpPr>
            <p:cNvPr id="9" name="Text Box 8"/>
            <p:cNvSpPr txBox="1">
              <a:spLocks noChangeArrowheads="1"/>
            </p:cNvSpPr>
            <p:nvPr/>
          </p:nvSpPr>
          <p:spPr bwMode="auto">
            <a:xfrm>
              <a:off x="4500563" y="5229225"/>
              <a:ext cx="431800" cy="636588"/>
            </a:xfrm>
            <a:prstGeom prst="rect">
              <a:avLst/>
            </a:prstGeom>
            <a:solidFill>
              <a:srgbClr val="FFFFFF"/>
            </a:solidFill>
            <a:ln w="9525">
              <a:solidFill>
                <a:srgbClr val="000000"/>
              </a:solidFill>
              <a:miter lim="800000"/>
              <a:headEnd/>
              <a:tailEnd/>
            </a:ln>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SzTx/>
                <a:buFontTx/>
                <a:buNone/>
              </a:pPr>
              <a:r>
                <a:rPr lang="en-US" altLang="en-US" sz="3600" b="0">
                  <a:solidFill>
                    <a:schemeClr val="bg2"/>
                  </a:solidFill>
                  <a:latin typeface="Comic Sans MS" panose="030F0702030302020204" pitchFamily="66" charset="0"/>
                </a:rPr>
                <a:t>3</a:t>
              </a:r>
              <a:endParaRPr lang="en-US" altLang="en-US" sz="2400" b="0">
                <a:solidFill>
                  <a:schemeClr val="bg2"/>
                </a:solidFill>
                <a:latin typeface="Times" panose="02020603050405020304" pitchFamily="18" charset="0"/>
              </a:endParaRPr>
            </a:p>
          </p:txBody>
        </p:sp>
        <p:sp>
          <p:nvSpPr>
            <p:cNvPr id="10" name="Line 9"/>
            <p:cNvSpPr>
              <a:spLocks noChangeShapeType="1"/>
            </p:cNvSpPr>
            <p:nvPr/>
          </p:nvSpPr>
          <p:spPr bwMode="auto">
            <a:xfrm flipV="1">
              <a:off x="6172200" y="1752600"/>
              <a:ext cx="14478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11" name="Line 10"/>
            <p:cNvSpPr>
              <a:spLocks noChangeShapeType="1"/>
            </p:cNvSpPr>
            <p:nvPr/>
          </p:nvSpPr>
          <p:spPr bwMode="auto">
            <a:xfrm flipH="1">
              <a:off x="1619248" y="5105400"/>
              <a:ext cx="1504951" cy="10795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12" name="Line 11"/>
            <p:cNvSpPr>
              <a:spLocks noChangeShapeType="1"/>
            </p:cNvSpPr>
            <p:nvPr/>
          </p:nvSpPr>
          <p:spPr bwMode="auto">
            <a:xfrm flipH="1" flipV="1">
              <a:off x="1600200" y="1752600"/>
              <a:ext cx="15240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13" name="Line 12"/>
            <p:cNvSpPr>
              <a:spLocks noChangeShapeType="1"/>
            </p:cNvSpPr>
            <p:nvPr/>
          </p:nvSpPr>
          <p:spPr bwMode="auto">
            <a:xfrm>
              <a:off x="6172200" y="5105400"/>
              <a:ext cx="14478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14" name="Text Box 13"/>
            <p:cNvSpPr txBox="1">
              <a:spLocks noChangeArrowheads="1"/>
            </p:cNvSpPr>
            <p:nvPr/>
          </p:nvSpPr>
          <p:spPr bwMode="auto">
            <a:xfrm>
              <a:off x="4140200" y="3716338"/>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50000"/>
                </a:spcBef>
                <a:buClrTx/>
                <a:buSzTx/>
                <a:buFontTx/>
                <a:buNone/>
              </a:pPr>
              <a:r>
                <a:rPr kumimoji="1" lang="en-US" altLang="en-US" sz="2400" b="0">
                  <a:solidFill>
                    <a:srgbClr val="FF3300"/>
                  </a:solidFill>
                  <a:latin typeface="Times New Roman" panose="02020603050405020304" pitchFamily="18" charset="0"/>
                </a:rPr>
                <a:t>Nhóm</a:t>
              </a:r>
            </a:p>
          </p:txBody>
        </p:sp>
        <p:sp>
          <p:nvSpPr>
            <p:cNvPr id="15" name="Text Box 14"/>
            <p:cNvSpPr txBox="1">
              <a:spLocks noChangeArrowheads="1"/>
            </p:cNvSpPr>
            <p:nvPr/>
          </p:nvSpPr>
          <p:spPr bwMode="auto">
            <a:xfrm>
              <a:off x="3635375" y="5805488"/>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solidFill>
                    <a:srgbClr val="FF0066"/>
                  </a:solidFill>
                  <a:latin typeface="Times New Roman" panose="02020603050405020304" pitchFamily="18" charset="0"/>
                </a:rPr>
                <a:t>Cá nhân</a:t>
              </a:r>
            </a:p>
          </p:txBody>
        </p:sp>
        <p:sp>
          <p:nvSpPr>
            <p:cNvPr id="16" name="Text Box 15"/>
            <p:cNvSpPr txBox="1">
              <a:spLocks noChangeArrowheads="1"/>
            </p:cNvSpPr>
            <p:nvPr/>
          </p:nvSpPr>
          <p:spPr bwMode="auto">
            <a:xfrm rot="5400000">
              <a:off x="731837" y="3740151"/>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solidFill>
                    <a:schemeClr val="accent1"/>
                  </a:solidFill>
                  <a:latin typeface="Times New Roman" panose="02020603050405020304" pitchFamily="18" charset="0"/>
                </a:rPr>
                <a:t>Cá nhân</a:t>
              </a:r>
            </a:p>
          </p:txBody>
        </p:sp>
        <p:sp>
          <p:nvSpPr>
            <p:cNvPr id="17" name="Text Box 16"/>
            <p:cNvSpPr txBox="1">
              <a:spLocks noChangeArrowheads="1"/>
            </p:cNvSpPr>
            <p:nvPr/>
          </p:nvSpPr>
          <p:spPr bwMode="auto">
            <a:xfrm rot="16200000">
              <a:off x="5988050" y="3740150"/>
              <a:ext cx="252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solidFill>
                    <a:schemeClr val="tx2"/>
                  </a:solidFill>
                  <a:latin typeface="Times New Roman" panose="02020603050405020304" pitchFamily="18" charset="0"/>
                </a:rPr>
                <a:t>Cá nhân</a:t>
              </a:r>
            </a:p>
          </p:txBody>
        </p:sp>
      </p:grpSp>
      <p:sp>
        <p:nvSpPr>
          <p:cNvPr id="19" name="Rounded Rectangle 18"/>
          <p:cNvSpPr/>
          <p:nvPr/>
        </p:nvSpPr>
        <p:spPr>
          <a:xfrm>
            <a:off x="206375" y="155859"/>
            <a:ext cx="6781800"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KỸ THUẬT KHĂN TRẢI BÀN</a:t>
            </a:r>
            <a:endParaRPr lang="en-US" b="1" dirty="0">
              <a:solidFill>
                <a:srgbClr val="C00000"/>
              </a:solidFill>
            </a:endParaRPr>
          </a:p>
        </p:txBody>
      </p:sp>
    </p:spTree>
    <p:custDataLst>
      <p:tags r:id="rId1"/>
    </p:custDataLst>
    <p:extLst>
      <p:ext uri="{BB962C8B-B14F-4D97-AF65-F5344CB8AC3E}">
        <p14:creationId xmlns:p14="http://schemas.microsoft.com/office/powerpoint/2010/main" val="2184373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helpfoundation.pk/js/images/Icons/Developmental_Initiativ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726" y="3993456"/>
            <a:ext cx="3259103" cy="280987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89382" y="961380"/>
            <a:ext cx="5457590" cy="1530507"/>
            <a:chOff x="1371600" y="158907"/>
            <a:chExt cx="6664030" cy="1981200"/>
          </a:xfrm>
        </p:grpSpPr>
        <p:pic>
          <p:nvPicPr>
            <p:cNvPr id="1026" name="Picture 2" descr="http://www.international.gc.ca/trade-agreements-accords-commerciaux/assets/images/TPP-new-e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8907"/>
              <a:ext cx="666403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5486400" y="1568398"/>
              <a:ext cx="1252438" cy="562472"/>
            </a:xfrm>
            <a:prstGeom prst="rect">
              <a:avLst/>
            </a:prstGeom>
          </p:spPr>
        </p:pic>
      </p:grpSp>
      <p:grpSp>
        <p:nvGrpSpPr>
          <p:cNvPr id="10" name="Group 9"/>
          <p:cNvGrpSpPr/>
          <p:nvPr/>
        </p:nvGrpSpPr>
        <p:grpSpPr>
          <a:xfrm>
            <a:off x="4600428" y="2484751"/>
            <a:ext cx="4232601" cy="4340046"/>
            <a:chOff x="4267200" y="2243138"/>
            <a:chExt cx="4565830" cy="4581659"/>
          </a:xfrm>
        </p:grpSpPr>
        <p:grpSp>
          <p:nvGrpSpPr>
            <p:cNvPr id="6" name="Group 5"/>
            <p:cNvGrpSpPr/>
            <p:nvPr/>
          </p:nvGrpSpPr>
          <p:grpSpPr>
            <a:xfrm>
              <a:off x="4267200" y="2243138"/>
              <a:ext cx="4565830" cy="4267200"/>
              <a:chOff x="228600" y="2514600"/>
              <a:chExt cx="4565830" cy="4267200"/>
            </a:xfrm>
          </p:grpSpPr>
          <p:pic>
            <p:nvPicPr>
              <p:cNvPr id="1028" name="Picture 4" descr="http://www.aaei.org/wp-content/uploads/2014/06/flag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514600"/>
                <a:ext cx="456583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5638800"/>
                <a:ext cx="4191000" cy="1143000"/>
              </a:xfrm>
              <a:prstGeom prst="rect">
                <a:avLst/>
              </a:prstGeom>
            </p:spPr>
          </p:pic>
        </p:grpSp>
        <p:pic>
          <p:nvPicPr>
            <p:cNvPr id="9" name="Picture 8"/>
            <p:cNvPicPr>
              <a:picLocks noChangeAspect="1"/>
            </p:cNvPicPr>
            <p:nvPr/>
          </p:nvPicPr>
          <p:blipFill>
            <a:blip r:embed="rId9"/>
            <a:stretch>
              <a:fillRect/>
            </a:stretch>
          </p:blipFill>
          <p:spPr>
            <a:xfrm>
              <a:off x="5334000" y="6308691"/>
              <a:ext cx="1495190" cy="516106"/>
            </a:xfrm>
            <a:prstGeom prst="rect">
              <a:avLst/>
            </a:prstGeom>
          </p:spPr>
        </p:pic>
      </p:gr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4437" y="2329238"/>
            <a:ext cx="2235200" cy="1676400"/>
          </a:xfrm>
          <a:prstGeom prst="rect">
            <a:avLst/>
          </a:prstGeom>
        </p:spPr>
      </p:pic>
    </p:spTree>
    <p:custDataLst>
      <p:tags r:id="rId1"/>
    </p:custDataLst>
    <p:extLst>
      <p:ext uri="{BB962C8B-B14F-4D97-AF65-F5344CB8AC3E}">
        <p14:creationId xmlns:p14="http://schemas.microsoft.com/office/powerpoint/2010/main" val="682686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66800" y="990600"/>
            <a:ext cx="6781800" cy="5105400"/>
            <a:chOff x="2438400" y="1676400"/>
            <a:chExt cx="5715000" cy="4191000"/>
          </a:xfrm>
        </p:grpSpPr>
        <p:sp>
          <p:nvSpPr>
            <p:cNvPr id="19" name="AutoShape 4"/>
            <p:cNvSpPr>
              <a:spLocks noChangeArrowheads="1"/>
            </p:cNvSpPr>
            <p:nvPr/>
          </p:nvSpPr>
          <p:spPr bwMode="auto">
            <a:xfrm>
              <a:off x="2438400" y="1676400"/>
              <a:ext cx="5715000" cy="914400"/>
            </a:xfrm>
            <a:custGeom>
              <a:avLst/>
              <a:gdLst>
                <a:gd name="G0" fmla="+- 4230 0 0"/>
                <a:gd name="G1" fmla="+- 21600 0 4230"/>
                <a:gd name="G2" fmla="*/ 4230 1 2"/>
                <a:gd name="G3" fmla="+- 21600 0 G2"/>
                <a:gd name="G4" fmla="+/ 4230 21600 2"/>
                <a:gd name="G5" fmla="+/ G1 0 2"/>
                <a:gd name="G6" fmla="*/ 21600 21600 4230"/>
                <a:gd name="G7" fmla="*/ G6 1 2"/>
                <a:gd name="G8" fmla="+- 21600 0 G7"/>
                <a:gd name="G9" fmla="*/ 21600 1 2"/>
                <a:gd name="G10" fmla="+- 4230 0 G9"/>
                <a:gd name="G11" fmla="?: G10 G8 0"/>
                <a:gd name="G12" fmla="?: G10 G7 21600"/>
                <a:gd name="T0" fmla="*/ 19485 w 21600"/>
                <a:gd name="T1" fmla="*/ 10800 h 21600"/>
                <a:gd name="T2" fmla="*/ 10800 w 21600"/>
                <a:gd name="T3" fmla="*/ 21600 h 21600"/>
                <a:gd name="T4" fmla="*/ 2115 w 21600"/>
                <a:gd name="T5" fmla="*/ 10800 h 21600"/>
                <a:gd name="T6" fmla="*/ 10800 w 21600"/>
                <a:gd name="T7" fmla="*/ 0 h 21600"/>
                <a:gd name="T8" fmla="*/ 3915 w 21600"/>
                <a:gd name="T9" fmla="*/ 3915 h 21600"/>
                <a:gd name="T10" fmla="*/ 17685 w 21600"/>
                <a:gd name="T11" fmla="*/ 17685 h 21600"/>
              </a:gdLst>
              <a:ahLst/>
              <a:cxnLst>
                <a:cxn ang="0">
                  <a:pos x="T0" y="T1"/>
                </a:cxn>
                <a:cxn ang="0">
                  <a:pos x="T2" y="T3"/>
                </a:cxn>
                <a:cxn ang="0">
                  <a:pos x="T4" y="T5"/>
                </a:cxn>
                <a:cxn ang="0">
                  <a:pos x="T6" y="T7"/>
                </a:cxn>
              </a:cxnLst>
              <a:rect l="T8" t="T9" r="T10" b="T11"/>
              <a:pathLst>
                <a:path w="21600" h="21600">
                  <a:moveTo>
                    <a:pt x="0" y="0"/>
                  </a:moveTo>
                  <a:lnTo>
                    <a:pt x="4230" y="21600"/>
                  </a:lnTo>
                  <a:lnTo>
                    <a:pt x="17370" y="21600"/>
                  </a:lnTo>
                  <a:lnTo>
                    <a:pt x="21600"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defRPr/>
              </a:pPr>
              <a:r>
                <a:rPr lang="en-US" altLang="en-US" sz="2000"/>
                <a:t>GHI Ý KIẾN CÁ NHÂN</a:t>
              </a:r>
            </a:p>
            <a:p>
              <a:pPr algn="ctr">
                <a:defRPr/>
              </a:pPr>
              <a:r>
                <a:rPr lang="en-US" altLang="en-US" sz="2800">
                  <a:sym typeface="Wingdings" panose="05000000000000000000" pitchFamily="2" charset="2"/>
                </a:rPr>
                <a:t></a:t>
              </a:r>
            </a:p>
          </p:txBody>
        </p:sp>
        <p:sp>
          <p:nvSpPr>
            <p:cNvPr id="20" name="AutoShape 5"/>
            <p:cNvSpPr>
              <a:spLocks noChangeArrowheads="1"/>
            </p:cNvSpPr>
            <p:nvPr/>
          </p:nvSpPr>
          <p:spPr bwMode="auto">
            <a:xfrm flipV="1">
              <a:off x="2438400" y="4953000"/>
              <a:ext cx="5715000" cy="914400"/>
            </a:xfrm>
            <a:custGeom>
              <a:avLst/>
              <a:gdLst>
                <a:gd name="G0" fmla="+- 4440 0 0"/>
                <a:gd name="G1" fmla="+- 21600 0 4440"/>
                <a:gd name="G2" fmla="*/ 4440 1 2"/>
                <a:gd name="G3" fmla="+- 21600 0 G2"/>
                <a:gd name="G4" fmla="+/ 4440 21600 2"/>
                <a:gd name="G5" fmla="+/ G1 0 2"/>
                <a:gd name="G6" fmla="*/ 21600 21600 4440"/>
                <a:gd name="G7" fmla="*/ G6 1 2"/>
                <a:gd name="G8" fmla="+- 21600 0 G7"/>
                <a:gd name="G9" fmla="*/ 21600 1 2"/>
                <a:gd name="G10" fmla="+- 4440 0 G9"/>
                <a:gd name="G11" fmla="?: G10 G8 0"/>
                <a:gd name="G12" fmla="?: G10 G7 21600"/>
                <a:gd name="T0" fmla="*/ 19380 w 21600"/>
                <a:gd name="T1" fmla="*/ 10800 h 21600"/>
                <a:gd name="T2" fmla="*/ 10800 w 21600"/>
                <a:gd name="T3" fmla="*/ 21600 h 21600"/>
                <a:gd name="T4" fmla="*/ 2220 w 21600"/>
                <a:gd name="T5" fmla="*/ 10800 h 21600"/>
                <a:gd name="T6" fmla="*/ 10800 w 21600"/>
                <a:gd name="T7" fmla="*/ 0 h 21600"/>
                <a:gd name="T8" fmla="*/ 4020 w 21600"/>
                <a:gd name="T9" fmla="*/ 4020 h 21600"/>
                <a:gd name="T10" fmla="*/ 17580 w 21600"/>
                <a:gd name="T11" fmla="*/ 17580 h 21600"/>
              </a:gdLst>
              <a:ahLst/>
              <a:cxnLst>
                <a:cxn ang="0">
                  <a:pos x="T0" y="T1"/>
                </a:cxn>
                <a:cxn ang="0">
                  <a:pos x="T2" y="T3"/>
                </a:cxn>
                <a:cxn ang="0">
                  <a:pos x="T4" y="T5"/>
                </a:cxn>
                <a:cxn ang="0">
                  <a:pos x="T6" y="T7"/>
                </a:cxn>
              </a:cxnLst>
              <a:rect l="T8" t="T9" r="T10" b="T11"/>
              <a:pathLst>
                <a:path w="21600" h="21600">
                  <a:moveTo>
                    <a:pt x="0" y="0"/>
                  </a:moveTo>
                  <a:lnTo>
                    <a:pt x="4440" y="21600"/>
                  </a:lnTo>
                  <a:lnTo>
                    <a:pt x="17160" y="21600"/>
                  </a:lnTo>
                  <a:lnTo>
                    <a:pt x="21600"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rot="10800000" wrap="none"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defRPr/>
              </a:pPr>
              <a:r>
                <a:rPr lang="en-US" altLang="en-US"/>
                <a:t>GHI Ý KIẾN CÁ NHÂN</a:t>
              </a:r>
            </a:p>
            <a:p>
              <a:pPr algn="ctr">
                <a:defRPr/>
              </a:pPr>
              <a:r>
                <a:rPr lang="en-US" altLang="en-US" sz="2400">
                  <a:sym typeface="Wingdings" panose="05000000000000000000" pitchFamily="2" charset="2"/>
                </a:rPr>
                <a:t></a:t>
              </a:r>
            </a:p>
          </p:txBody>
        </p:sp>
        <p:sp>
          <p:nvSpPr>
            <p:cNvPr id="21" name="AutoShape 6"/>
            <p:cNvSpPr>
              <a:spLocks noChangeArrowheads="1"/>
            </p:cNvSpPr>
            <p:nvPr/>
          </p:nvSpPr>
          <p:spPr bwMode="auto">
            <a:xfrm rot="16200000">
              <a:off x="914400" y="3200400"/>
              <a:ext cx="4191000" cy="1143000"/>
            </a:xfrm>
            <a:custGeom>
              <a:avLst/>
              <a:gdLst>
                <a:gd name="G0" fmla="+- 4704 0 0"/>
                <a:gd name="G1" fmla="+- 21600 0 4704"/>
                <a:gd name="G2" fmla="*/ 4704 1 2"/>
                <a:gd name="G3" fmla="+- 21600 0 G2"/>
                <a:gd name="G4" fmla="+/ 4704 21600 2"/>
                <a:gd name="G5" fmla="+/ G1 0 2"/>
                <a:gd name="G6" fmla="*/ 21600 21600 4704"/>
                <a:gd name="G7" fmla="*/ G6 1 2"/>
                <a:gd name="G8" fmla="+- 21600 0 G7"/>
                <a:gd name="G9" fmla="*/ 21600 1 2"/>
                <a:gd name="G10" fmla="+- 4704 0 G9"/>
                <a:gd name="G11" fmla="?: G10 G8 0"/>
                <a:gd name="G12" fmla="?: G10 G7 21600"/>
                <a:gd name="T0" fmla="*/ 19248 w 21600"/>
                <a:gd name="T1" fmla="*/ 10800 h 21600"/>
                <a:gd name="T2" fmla="*/ 10800 w 21600"/>
                <a:gd name="T3" fmla="*/ 21600 h 21600"/>
                <a:gd name="T4" fmla="*/ 2352 w 21600"/>
                <a:gd name="T5" fmla="*/ 10800 h 21600"/>
                <a:gd name="T6" fmla="*/ 10800 w 21600"/>
                <a:gd name="T7" fmla="*/ 0 h 21600"/>
                <a:gd name="T8" fmla="*/ 4152 w 21600"/>
                <a:gd name="T9" fmla="*/ 4152 h 21600"/>
                <a:gd name="T10" fmla="*/ 17448 w 21600"/>
                <a:gd name="T11" fmla="*/ 17448 h 21600"/>
              </a:gdLst>
              <a:ahLst/>
              <a:cxnLst>
                <a:cxn ang="0">
                  <a:pos x="T0" y="T1"/>
                </a:cxn>
                <a:cxn ang="0">
                  <a:pos x="T2" y="T3"/>
                </a:cxn>
                <a:cxn ang="0">
                  <a:pos x="T4" y="T5"/>
                </a:cxn>
                <a:cxn ang="0">
                  <a:pos x="T6" y="T7"/>
                </a:cxn>
              </a:cxnLst>
              <a:rect l="T8" t="T9" r="T10" b="T11"/>
              <a:pathLst>
                <a:path w="21600" h="21600">
                  <a:moveTo>
                    <a:pt x="0" y="0"/>
                  </a:moveTo>
                  <a:lnTo>
                    <a:pt x="4704" y="21600"/>
                  </a:lnTo>
                  <a:lnTo>
                    <a:pt x="16896" y="21600"/>
                  </a:lnTo>
                  <a:lnTo>
                    <a:pt x="21600"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rot="10800000" wrap="none"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defRPr/>
              </a:pPr>
              <a:r>
                <a:rPr lang="en-US" altLang="en-US"/>
                <a:t>GHI Ý KIẾN CÁ NHÂN</a:t>
              </a:r>
            </a:p>
            <a:p>
              <a:pPr algn="ctr">
                <a:defRPr/>
              </a:pPr>
              <a:r>
                <a:rPr lang="en-US" altLang="en-US" sz="2400">
                  <a:sym typeface="Wingdings" panose="05000000000000000000" pitchFamily="2" charset="2"/>
                </a:rPr>
                <a:t></a:t>
              </a:r>
            </a:p>
          </p:txBody>
        </p:sp>
        <p:sp>
          <p:nvSpPr>
            <p:cNvPr id="22" name="AutoShape 7"/>
            <p:cNvSpPr>
              <a:spLocks noChangeArrowheads="1"/>
            </p:cNvSpPr>
            <p:nvPr/>
          </p:nvSpPr>
          <p:spPr bwMode="auto">
            <a:xfrm rot="5400000">
              <a:off x="5486400" y="3200400"/>
              <a:ext cx="4191000" cy="1143000"/>
            </a:xfrm>
            <a:custGeom>
              <a:avLst/>
              <a:gdLst>
                <a:gd name="G0" fmla="+- 4557 0 0"/>
                <a:gd name="G1" fmla="+- 21600 0 4557"/>
                <a:gd name="G2" fmla="*/ 4557 1 2"/>
                <a:gd name="G3" fmla="+- 21600 0 G2"/>
                <a:gd name="G4" fmla="+/ 4557 21600 2"/>
                <a:gd name="G5" fmla="+/ G1 0 2"/>
                <a:gd name="G6" fmla="*/ 21600 21600 4557"/>
                <a:gd name="G7" fmla="*/ G6 1 2"/>
                <a:gd name="G8" fmla="+- 21600 0 G7"/>
                <a:gd name="G9" fmla="*/ 21600 1 2"/>
                <a:gd name="G10" fmla="+- 4557 0 G9"/>
                <a:gd name="G11" fmla="?: G10 G8 0"/>
                <a:gd name="G12" fmla="?: G10 G7 21600"/>
                <a:gd name="T0" fmla="*/ 19321 w 21600"/>
                <a:gd name="T1" fmla="*/ 10800 h 21600"/>
                <a:gd name="T2" fmla="*/ 10800 w 21600"/>
                <a:gd name="T3" fmla="*/ 21600 h 21600"/>
                <a:gd name="T4" fmla="*/ 2279 w 21600"/>
                <a:gd name="T5" fmla="*/ 10800 h 21600"/>
                <a:gd name="T6" fmla="*/ 10800 w 21600"/>
                <a:gd name="T7" fmla="*/ 0 h 21600"/>
                <a:gd name="T8" fmla="*/ 4079 w 21600"/>
                <a:gd name="T9" fmla="*/ 4079 h 21600"/>
                <a:gd name="T10" fmla="*/ 17521 w 21600"/>
                <a:gd name="T11" fmla="*/ 17521 h 21600"/>
              </a:gdLst>
              <a:ahLst/>
              <a:cxnLst>
                <a:cxn ang="0">
                  <a:pos x="T0" y="T1"/>
                </a:cxn>
                <a:cxn ang="0">
                  <a:pos x="T2" y="T3"/>
                </a:cxn>
                <a:cxn ang="0">
                  <a:pos x="T4" y="T5"/>
                </a:cxn>
                <a:cxn ang="0">
                  <a:pos x="T6" y="T7"/>
                </a:cxn>
              </a:cxnLst>
              <a:rect l="T8" t="T9" r="T10" b="T11"/>
              <a:pathLst>
                <a:path w="21600" h="21600">
                  <a:moveTo>
                    <a:pt x="0" y="0"/>
                  </a:moveTo>
                  <a:lnTo>
                    <a:pt x="4557" y="21600"/>
                  </a:lnTo>
                  <a:lnTo>
                    <a:pt x="17043" y="21600"/>
                  </a:lnTo>
                  <a:lnTo>
                    <a:pt x="21600" y="0"/>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defRPr/>
              </a:pPr>
              <a:r>
                <a:rPr lang="en-US" altLang="en-US"/>
                <a:t>GHI Ý KIẾN CÁ NHÂN</a:t>
              </a:r>
            </a:p>
            <a:p>
              <a:pPr algn="ctr">
                <a:defRPr/>
              </a:pPr>
              <a:r>
                <a:rPr lang="en-US" altLang="en-US" sz="2400">
                  <a:sym typeface="Wingdings" panose="05000000000000000000" pitchFamily="2" charset="2"/>
                </a:rPr>
                <a:t></a:t>
              </a:r>
            </a:p>
          </p:txBody>
        </p:sp>
        <p:sp>
          <p:nvSpPr>
            <p:cNvPr id="23" name="Rectangle 22"/>
            <p:cNvSpPr>
              <a:spLocks noChangeArrowheads="1"/>
            </p:cNvSpPr>
            <p:nvPr/>
          </p:nvSpPr>
          <p:spPr bwMode="auto">
            <a:xfrm>
              <a:off x="3581400" y="2590800"/>
              <a:ext cx="3429000" cy="2362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defPPr>
                <a:defRPr lang="en-US"/>
              </a:defPPr>
              <a:lvl1pPr algn="l" rtl="0" eaLnBrk="0" fontAlgn="base" hangingPunct="0">
                <a:spcBef>
                  <a:spcPct val="0"/>
                </a:spcBef>
                <a:spcAft>
                  <a:spcPct val="0"/>
                </a:spcAft>
                <a:defRPr b="1" kern="1200">
                  <a:solidFill>
                    <a:schemeClr val="dk1"/>
                  </a:solidFill>
                  <a:latin typeface="+mn-lt"/>
                  <a:ea typeface="+mn-ea"/>
                  <a:cs typeface="+mn-cs"/>
                </a:defRPr>
              </a:lvl1pPr>
              <a:lvl2pPr marL="457200" algn="l" rtl="0" eaLnBrk="0" fontAlgn="base" hangingPunct="0">
                <a:spcBef>
                  <a:spcPct val="0"/>
                </a:spcBef>
                <a:spcAft>
                  <a:spcPct val="0"/>
                </a:spcAft>
                <a:defRPr b="1" kern="1200">
                  <a:solidFill>
                    <a:schemeClr val="dk1"/>
                  </a:solidFill>
                  <a:latin typeface="+mn-lt"/>
                  <a:ea typeface="+mn-ea"/>
                  <a:cs typeface="+mn-cs"/>
                </a:defRPr>
              </a:lvl2pPr>
              <a:lvl3pPr marL="914400" algn="l" rtl="0" eaLnBrk="0" fontAlgn="base" hangingPunct="0">
                <a:spcBef>
                  <a:spcPct val="0"/>
                </a:spcBef>
                <a:spcAft>
                  <a:spcPct val="0"/>
                </a:spcAft>
                <a:defRPr b="1" kern="1200">
                  <a:solidFill>
                    <a:schemeClr val="dk1"/>
                  </a:solidFill>
                  <a:latin typeface="+mn-lt"/>
                  <a:ea typeface="+mn-ea"/>
                  <a:cs typeface="+mn-cs"/>
                </a:defRPr>
              </a:lvl3pPr>
              <a:lvl4pPr marL="1371600" algn="l" rtl="0" eaLnBrk="0" fontAlgn="base" hangingPunct="0">
                <a:spcBef>
                  <a:spcPct val="0"/>
                </a:spcBef>
                <a:spcAft>
                  <a:spcPct val="0"/>
                </a:spcAft>
                <a:defRPr b="1" kern="1200">
                  <a:solidFill>
                    <a:schemeClr val="dk1"/>
                  </a:solidFill>
                  <a:latin typeface="+mn-lt"/>
                  <a:ea typeface="+mn-ea"/>
                  <a:cs typeface="+mn-cs"/>
                </a:defRPr>
              </a:lvl4pPr>
              <a:lvl5pPr marL="1828800" algn="l" rtl="0" eaLnBrk="0" fontAlgn="base" hangingPunct="0">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lgn="ctr">
                <a:defRPr/>
              </a:pPr>
              <a:r>
                <a:rPr lang="en-US" altLang="en-US" sz="2000"/>
                <a:t>GHI Ý KIẾN CHUNG </a:t>
              </a:r>
            </a:p>
            <a:p>
              <a:pPr algn="ctr">
                <a:defRPr/>
              </a:pPr>
              <a:r>
                <a:rPr lang="en-US" altLang="en-US" sz="2000"/>
                <a:t>CỦA CẢ NHÓM</a:t>
              </a:r>
            </a:p>
            <a:p>
              <a:pPr algn="ctr">
                <a:defRPr/>
              </a:pPr>
              <a:r>
                <a:rPr lang="en-US" altLang="en-US" sz="2000"/>
                <a:t>DO NHÓM TRƯỞNG </a:t>
              </a:r>
            </a:p>
            <a:p>
              <a:pPr algn="ctr">
                <a:defRPr/>
              </a:pPr>
              <a:r>
                <a:rPr lang="en-US" altLang="en-US" sz="2000"/>
                <a:t>ĐIỀU KHIỂN </a:t>
              </a:r>
            </a:p>
            <a:p>
              <a:pPr algn="ctr">
                <a:defRPr/>
              </a:pPr>
              <a:r>
                <a:rPr lang="en-US" altLang="en-US" sz="2000"/>
                <a:t>SAU KHI </a:t>
              </a:r>
            </a:p>
            <a:p>
              <a:pPr algn="ctr">
                <a:defRPr/>
              </a:pPr>
              <a:r>
                <a:rPr lang="en-US" altLang="en-US" sz="2000"/>
                <a:t>LÀM VIỆC CÁ NHÂN</a:t>
              </a:r>
            </a:p>
          </p:txBody>
        </p:sp>
      </p:grpSp>
    </p:spTree>
    <p:custDataLst>
      <p:tags r:id="rId1"/>
    </p:custDataLst>
    <p:extLst>
      <p:ext uri="{BB962C8B-B14F-4D97-AF65-F5344CB8AC3E}">
        <p14:creationId xmlns:p14="http://schemas.microsoft.com/office/powerpoint/2010/main" val="27940717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42314930"/>
              </p:ext>
            </p:extLst>
          </p:nvPr>
        </p:nvGraphicFramePr>
        <p:xfrm>
          <a:off x="152400" y="1002405"/>
          <a:ext cx="8839200" cy="1889760"/>
        </p:xfrm>
        <a:graphic>
          <a:graphicData uri="http://schemas.openxmlformats.org/drawingml/2006/table">
            <a:tbl>
              <a:tblPr firstRow="1" bandRow="1">
                <a:tableStyleId>{5C22544A-7EE6-4342-B048-85BDC9FD1C3A}</a:tableStyleId>
              </a:tblPr>
              <a:tblGrid>
                <a:gridCol w="914400"/>
                <a:gridCol w="3657600"/>
                <a:gridCol w="4267200"/>
              </a:tblGrid>
              <a:tr h="370840">
                <a:tc>
                  <a:txBody>
                    <a:bodyPr/>
                    <a:lstStyle/>
                    <a:p>
                      <a:pPr algn="ctr"/>
                      <a:r>
                        <a:rPr lang="en-US" sz="2500" smtClean="0">
                          <a:solidFill>
                            <a:srgbClr val="C00000"/>
                          </a:solidFill>
                        </a:rPr>
                        <a:t>K</a:t>
                      </a:r>
                      <a:endParaRPr lang="en-US" sz="2500">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200" b="0" smtClean="0">
                          <a:solidFill>
                            <a:srgbClr val="002060"/>
                          </a:solidFill>
                        </a:rPr>
                        <a:t>What we Know</a:t>
                      </a:r>
                    </a:p>
                  </a:txBody>
                  <a:tcPr/>
                </a:tc>
                <a:tc>
                  <a:txBody>
                    <a:bodyPr/>
                    <a:lstStyle/>
                    <a:p>
                      <a:r>
                        <a:rPr lang="en-US" sz="1700" smtClean="0"/>
                        <a:t>Những</a:t>
                      </a:r>
                      <a:r>
                        <a:rPr lang="en-US" sz="1700" baseline="0" smtClean="0"/>
                        <a:t> điều đã biết</a:t>
                      </a:r>
                      <a:endParaRPr lang="en-US" sz="1700"/>
                    </a:p>
                  </a:txBody>
                  <a:tcPr/>
                </a:tc>
              </a:tr>
              <a:tr h="370840">
                <a:tc>
                  <a:txBody>
                    <a:bodyPr/>
                    <a:lstStyle/>
                    <a:p>
                      <a:pPr algn="ctr"/>
                      <a:r>
                        <a:rPr lang="en-US" sz="2500" b="1" smtClean="0">
                          <a:solidFill>
                            <a:srgbClr val="C00000"/>
                          </a:solidFill>
                        </a:rPr>
                        <a:t>W</a:t>
                      </a:r>
                      <a:endParaRPr lang="en-US" sz="2500" b="1">
                        <a:solidFill>
                          <a:srgbClr val="C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200" b="0" smtClean="0">
                          <a:solidFill>
                            <a:srgbClr val="002060"/>
                          </a:solidFill>
                        </a:rPr>
                        <a:t>What we Want to know</a:t>
                      </a:r>
                    </a:p>
                  </a:txBody>
                  <a:tcPr/>
                </a:tc>
                <a:tc>
                  <a:txBody>
                    <a:bodyPr/>
                    <a:lstStyle/>
                    <a:p>
                      <a:r>
                        <a:rPr lang="en-US" sz="1700" smtClean="0"/>
                        <a:t>Những</a:t>
                      </a:r>
                      <a:r>
                        <a:rPr lang="en-US" sz="1700" baseline="0" smtClean="0"/>
                        <a:t> điều muốn biết</a:t>
                      </a:r>
                      <a:endParaRPr lang="en-US" sz="1700"/>
                    </a:p>
                  </a:txBody>
                  <a:tcPr/>
                </a:tc>
              </a:tr>
              <a:tr h="370840">
                <a:tc>
                  <a:txBody>
                    <a:bodyPr/>
                    <a:lstStyle/>
                    <a:p>
                      <a:pPr algn="ctr"/>
                      <a:r>
                        <a:rPr lang="en-US" sz="2500" b="1" smtClean="0">
                          <a:solidFill>
                            <a:srgbClr val="C00000"/>
                          </a:solidFill>
                        </a:rPr>
                        <a:t>L</a:t>
                      </a:r>
                      <a:endParaRPr lang="en-US" sz="2500" b="1">
                        <a:solidFill>
                          <a:srgbClr val="C00000"/>
                        </a:solidFill>
                      </a:endParaRPr>
                    </a:p>
                  </a:txBody>
                  <a:tcPr/>
                </a:tc>
                <a:tc>
                  <a:txBody>
                    <a:bodyPr/>
                    <a:lstStyle/>
                    <a:p>
                      <a:r>
                        <a:rPr lang="en-US" altLang="en-US" sz="2200" b="0" smtClean="0">
                          <a:solidFill>
                            <a:srgbClr val="002060"/>
                          </a:solidFill>
                        </a:rPr>
                        <a:t>What we Learned</a:t>
                      </a:r>
                      <a:endParaRPr lang="en-US" sz="2200" b="0">
                        <a:solidFill>
                          <a:srgbClr val="002060"/>
                        </a:solidFill>
                      </a:endParaRPr>
                    </a:p>
                  </a:txBody>
                  <a:tcPr/>
                </a:tc>
                <a:tc>
                  <a:txBody>
                    <a:bodyPr/>
                    <a:lstStyle/>
                    <a:p>
                      <a:r>
                        <a:rPr lang="en-US" sz="1700" smtClean="0"/>
                        <a:t>Những</a:t>
                      </a:r>
                      <a:r>
                        <a:rPr lang="en-US" sz="1700" baseline="0" smtClean="0"/>
                        <a:t> điều đã học được</a:t>
                      </a:r>
                      <a:endParaRPr lang="en-US" sz="1700"/>
                    </a:p>
                  </a:txBody>
                  <a:tcPr/>
                </a:tc>
              </a:tr>
              <a:tr h="370840">
                <a:tc>
                  <a:txBody>
                    <a:bodyPr/>
                    <a:lstStyle/>
                    <a:p>
                      <a:pPr algn="ctr"/>
                      <a:r>
                        <a:rPr lang="en-US" sz="2500" b="1" smtClean="0">
                          <a:solidFill>
                            <a:srgbClr val="C00000"/>
                          </a:solidFill>
                        </a:rPr>
                        <a:t>H</a:t>
                      </a:r>
                      <a:endParaRPr lang="en-US" sz="2500" b="1">
                        <a:solidFill>
                          <a:srgbClr val="C00000"/>
                        </a:solidFill>
                      </a:endParaRPr>
                    </a:p>
                  </a:txBody>
                  <a:tcPr/>
                </a:tc>
                <a:tc>
                  <a:txBody>
                    <a:bodyPr/>
                    <a:lstStyle/>
                    <a:p>
                      <a:r>
                        <a:rPr lang="en-US" sz="2200" b="0" smtClean="0">
                          <a:solidFill>
                            <a:srgbClr val="002060"/>
                          </a:solidFill>
                        </a:rPr>
                        <a:t>How can we learn more</a:t>
                      </a:r>
                      <a:endParaRPr lang="en-US" sz="2200" b="0">
                        <a:solidFill>
                          <a:srgbClr val="002060"/>
                        </a:solidFill>
                      </a:endParaRPr>
                    </a:p>
                  </a:txBody>
                  <a:tcPr/>
                </a:tc>
                <a:tc>
                  <a:txBody>
                    <a:bodyPr/>
                    <a:lstStyle/>
                    <a:p>
                      <a:r>
                        <a:rPr lang="en-US" sz="1700" smtClean="0"/>
                        <a:t>các em có thể muốn tìm hiểu thêm</a:t>
                      </a:r>
                      <a:endParaRPr lang="en-US" sz="1700"/>
                    </a:p>
                  </a:txBody>
                  <a:tcPr/>
                </a:tc>
              </a:tr>
            </a:tbl>
          </a:graphicData>
        </a:graphic>
      </p:graphicFrame>
      <p:sp>
        <p:nvSpPr>
          <p:cNvPr id="7" name="Rectangle 6"/>
          <p:cNvSpPr/>
          <p:nvPr/>
        </p:nvSpPr>
        <p:spPr>
          <a:xfrm>
            <a:off x="152400" y="2907190"/>
            <a:ext cx="8839200" cy="2015936"/>
          </a:xfrm>
          <a:prstGeom prst="rect">
            <a:avLst/>
          </a:prstGeom>
        </p:spPr>
        <p:txBody>
          <a:bodyPr wrap="square">
            <a:spAutoFit/>
          </a:bodyPr>
          <a:lstStyle/>
          <a:p>
            <a:pPr eaLnBrk="1" hangingPunct="1"/>
            <a:r>
              <a:rPr lang="en-US" altLang="en-US" sz="2500" b="1">
                <a:solidFill>
                  <a:srgbClr val="FF0000"/>
                </a:solidFill>
              </a:rPr>
              <a:t>Cách tiến hành:</a:t>
            </a:r>
          </a:p>
          <a:p>
            <a:pPr algn="just" eaLnBrk="1" hangingPunct="1"/>
            <a:r>
              <a:rPr lang="en-US" altLang="en-US" sz="2500">
                <a:solidFill>
                  <a:srgbClr val="0000FF"/>
                </a:solidFill>
              </a:rPr>
              <a:t>Sau khi giới thiệu bài học, mục tiêu cần đạt của bài học, GV phát phiếu học tập “</a:t>
            </a:r>
            <a:r>
              <a:rPr lang="en-US" altLang="en-US" sz="2500" smtClean="0">
                <a:solidFill>
                  <a:srgbClr val="0000FF"/>
                </a:solidFill>
              </a:rPr>
              <a:t>KWLH”. </a:t>
            </a:r>
            <a:r>
              <a:rPr lang="en-US" altLang="en-US" sz="2500">
                <a:solidFill>
                  <a:srgbClr val="0000FF"/>
                </a:solidFill>
              </a:rPr>
              <a:t>Kỹ thuật này có thể thực hiện cho cá nhân hoặc cho  nhóm HS. </a:t>
            </a:r>
            <a:endParaRPr lang="en-US" altLang="en-US" sz="2500" smtClean="0">
              <a:solidFill>
                <a:srgbClr val="0000FF"/>
              </a:solidFill>
            </a:endParaRPr>
          </a:p>
          <a:p>
            <a:pPr algn="just" eaLnBrk="1" hangingPunct="1"/>
            <a:r>
              <a:rPr lang="en-US" altLang="en-US" sz="2500" smtClean="0">
                <a:solidFill>
                  <a:srgbClr val="0000FF"/>
                </a:solidFill>
              </a:rPr>
              <a:t>HS </a:t>
            </a:r>
            <a:r>
              <a:rPr lang="en-US" altLang="en-US" sz="2500">
                <a:solidFill>
                  <a:srgbClr val="0000FF"/>
                </a:solidFill>
              </a:rPr>
              <a:t>điền các thông tin trên phiếu như </a:t>
            </a:r>
            <a:r>
              <a:rPr lang="en-US" altLang="en-US" sz="2500" smtClean="0">
                <a:solidFill>
                  <a:srgbClr val="0000FF"/>
                </a:solidFill>
              </a:rPr>
              <a:t>sau:</a:t>
            </a:r>
            <a:endParaRPr lang="en-US" sz="2500"/>
          </a:p>
        </p:txBody>
      </p:sp>
      <p:graphicFrame>
        <p:nvGraphicFramePr>
          <p:cNvPr id="8" name="Table 7"/>
          <p:cNvGraphicFramePr>
            <a:graphicFrameLocks noGrp="1"/>
          </p:cNvGraphicFramePr>
          <p:nvPr>
            <p:extLst>
              <p:ext uri="{D42A27DB-BD31-4B8C-83A1-F6EECF244321}">
                <p14:modId xmlns:p14="http://schemas.microsoft.com/office/powerpoint/2010/main" val="4142238253"/>
              </p:ext>
            </p:extLst>
          </p:nvPr>
        </p:nvGraphicFramePr>
        <p:xfrm>
          <a:off x="281187" y="5638800"/>
          <a:ext cx="8710412" cy="741680"/>
        </p:xfrm>
        <a:graphic>
          <a:graphicData uri="http://schemas.openxmlformats.org/drawingml/2006/table">
            <a:tbl>
              <a:tblPr firstRow="1" bandRow="1">
                <a:tableStyleId>{5C22544A-7EE6-4342-B048-85BDC9FD1C3A}</a:tableStyleId>
              </a:tblPr>
              <a:tblGrid>
                <a:gridCol w="2177603"/>
                <a:gridCol w="2177603"/>
                <a:gridCol w="2177603"/>
                <a:gridCol w="2177603"/>
              </a:tblGrid>
              <a:tr h="370840">
                <a:tc>
                  <a:txBody>
                    <a:bodyPr/>
                    <a:lstStyle/>
                    <a:p>
                      <a:pPr algn="ctr"/>
                      <a:r>
                        <a:rPr lang="en-US" smtClean="0"/>
                        <a:t>K</a:t>
                      </a:r>
                      <a:endParaRPr lang="en-US"/>
                    </a:p>
                  </a:txBody>
                  <a:tcPr>
                    <a:solidFill>
                      <a:srgbClr val="00B050"/>
                    </a:solidFill>
                  </a:tcPr>
                </a:tc>
                <a:tc>
                  <a:txBody>
                    <a:bodyPr/>
                    <a:lstStyle/>
                    <a:p>
                      <a:pPr algn="ctr"/>
                      <a:r>
                        <a:rPr lang="en-US" smtClean="0"/>
                        <a:t>W</a:t>
                      </a:r>
                      <a:endParaRPr lang="en-US"/>
                    </a:p>
                  </a:txBody>
                  <a:tcPr>
                    <a:solidFill>
                      <a:srgbClr val="00B050"/>
                    </a:solidFill>
                  </a:tcPr>
                </a:tc>
                <a:tc>
                  <a:txBody>
                    <a:bodyPr/>
                    <a:lstStyle/>
                    <a:p>
                      <a:pPr algn="ctr"/>
                      <a:r>
                        <a:rPr lang="en-US" smtClean="0"/>
                        <a:t>L</a:t>
                      </a:r>
                      <a:endParaRPr lang="en-US"/>
                    </a:p>
                  </a:txBody>
                  <a:tcPr>
                    <a:solidFill>
                      <a:srgbClr val="00B050"/>
                    </a:solidFill>
                  </a:tcPr>
                </a:tc>
                <a:tc>
                  <a:txBody>
                    <a:bodyPr/>
                    <a:lstStyle/>
                    <a:p>
                      <a:pPr algn="ctr"/>
                      <a:r>
                        <a:rPr lang="en-US" smtClean="0"/>
                        <a:t>H</a:t>
                      </a:r>
                      <a:endParaRPr lang="en-US"/>
                    </a:p>
                  </a:txBody>
                  <a:tcPr>
                    <a:solidFill>
                      <a:srgbClr val="00B050"/>
                    </a:solidFill>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04366298"/>
              </p:ext>
            </p:extLst>
          </p:nvPr>
        </p:nvGraphicFramePr>
        <p:xfrm>
          <a:off x="310163" y="4992887"/>
          <a:ext cx="8681435" cy="640080"/>
        </p:xfrm>
        <a:graphic>
          <a:graphicData uri="http://schemas.openxmlformats.org/drawingml/2006/table">
            <a:tbl>
              <a:tblPr firstRow="1" bandRow="1">
                <a:tableStyleId>{5C22544A-7EE6-4342-B048-85BDC9FD1C3A}</a:tableStyleId>
              </a:tblPr>
              <a:tblGrid>
                <a:gridCol w="8681435"/>
              </a:tblGrid>
              <a:tr h="370840">
                <a:tc>
                  <a:txBody>
                    <a:bodyPr/>
                    <a:lstStyle/>
                    <a:p>
                      <a:pPr eaLnBrk="1" hangingPunct="1"/>
                      <a:r>
                        <a:rPr lang="en-US" altLang="en-US" sz="1800" smtClean="0">
                          <a:solidFill>
                            <a:srgbClr val="0000FF"/>
                          </a:solidFill>
                        </a:rPr>
                        <a:t>Tên bài học:…………………</a:t>
                      </a:r>
                    </a:p>
                    <a:p>
                      <a:pPr eaLnBrk="1" hangingPunct="1"/>
                      <a:r>
                        <a:rPr lang="en-US" altLang="en-US" sz="1800" smtClean="0">
                          <a:solidFill>
                            <a:srgbClr val="0000FF"/>
                          </a:solidFill>
                        </a:rPr>
                        <a:t>Tên học sinh:…………….lớp……………….trường……………</a:t>
                      </a:r>
                      <a:endParaRPr lang="en-US"/>
                    </a:p>
                  </a:txBody>
                  <a:tcPr/>
                </a:tc>
              </a:tr>
            </a:tbl>
          </a:graphicData>
        </a:graphic>
      </p:graphicFrame>
      <p:sp>
        <p:nvSpPr>
          <p:cNvPr id="10" name="Rounded Rectangle 9"/>
          <p:cNvSpPr/>
          <p:nvPr/>
        </p:nvSpPr>
        <p:spPr>
          <a:xfrm>
            <a:off x="206375" y="155859"/>
            <a:ext cx="6781800"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KỸ THUẬT KWLH</a:t>
            </a:r>
            <a:endParaRPr lang="en-US" b="1" dirty="0">
              <a:solidFill>
                <a:srgbClr val="C00000"/>
              </a:solidFill>
            </a:endParaRPr>
          </a:p>
        </p:txBody>
      </p:sp>
    </p:spTree>
    <p:custDataLst>
      <p:tags r:id="rId1"/>
    </p:custDataLst>
    <p:extLst>
      <p:ext uri="{BB962C8B-B14F-4D97-AF65-F5344CB8AC3E}">
        <p14:creationId xmlns:p14="http://schemas.microsoft.com/office/powerpoint/2010/main" val="357664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2665805" y="2586038"/>
            <a:ext cx="6173033" cy="2642236"/>
            <a:chOff x="1296" y="1200"/>
            <a:chExt cx="2965" cy="1314"/>
          </a:xfrm>
        </p:grpSpPr>
        <p:grpSp>
          <p:nvGrpSpPr>
            <p:cNvPr id="8" name="Group 7"/>
            <p:cNvGrpSpPr>
              <a:grpSpLocks/>
            </p:cNvGrpSpPr>
            <p:nvPr/>
          </p:nvGrpSpPr>
          <p:grpSpPr bwMode="auto">
            <a:xfrm>
              <a:off x="1296" y="1200"/>
              <a:ext cx="2965" cy="432"/>
              <a:chOff x="1296" y="1200"/>
              <a:chExt cx="2965" cy="432"/>
            </a:xfrm>
          </p:grpSpPr>
          <p:sp>
            <p:nvSpPr>
              <p:cNvPr id="20" name="AutoShape 40"/>
              <p:cNvSpPr>
                <a:spLocks noChangeArrowheads="1"/>
              </p:cNvSpPr>
              <p:nvPr/>
            </p:nvSpPr>
            <p:spPr bwMode="gray">
              <a:xfrm>
                <a:off x="1510" y="122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pPr>
                <a:endParaRPr lang="en-US" smtClean="0">
                  <a:solidFill>
                    <a:srgbClr val="FFFFFF"/>
                  </a:solidFill>
                  <a:cs typeface="Arial" pitchFamily="34" charset="0"/>
                </a:endParaRPr>
              </a:p>
            </p:txBody>
          </p:sp>
          <p:sp>
            <p:nvSpPr>
              <p:cNvPr id="21" name="Text Box 41"/>
              <p:cNvSpPr txBox="1">
                <a:spLocks noChangeArrowheads="1"/>
              </p:cNvSpPr>
              <p:nvPr/>
            </p:nvSpPr>
            <p:spPr bwMode="gray">
              <a:xfrm>
                <a:off x="1813" y="1286"/>
                <a:ext cx="24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vi-VN" sz="2400"/>
                  <a:t>là số người trong nhóm</a:t>
                </a:r>
                <a:endParaRPr lang="en-US" sz="2400" b="1" dirty="0">
                  <a:solidFill>
                    <a:schemeClr val="tx1">
                      <a:lumMod val="60000"/>
                      <a:lumOff val="40000"/>
                    </a:schemeClr>
                  </a:solidFill>
                  <a:latin typeface="Arial" charset="0"/>
                </a:endParaRPr>
              </a:p>
            </p:txBody>
          </p:sp>
          <p:grpSp>
            <p:nvGrpSpPr>
              <p:cNvPr id="22" name="Group 21"/>
              <p:cNvGrpSpPr>
                <a:grpSpLocks/>
              </p:cNvGrpSpPr>
              <p:nvPr/>
            </p:nvGrpSpPr>
            <p:grpSpPr bwMode="auto">
              <a:xfrm>
                <a:off x="1296" y="1200"/>
                <a:ext cx="528" cy="432"/>
                <a:chOff x="1296" y="1200"/>
                <a:chExt cx="528" cy="432"/>
              </a:xfrm>
            </p:grpSpPr>
            <p:sp>
              <p:nvSpPr>
                <p:cNvPr id="24" name="Oval 23"/>
                <p:cNvSpPr>
                  <a:spLocks noChangeArrowheads="1"/>
                </p:cNvSpPr>
                <p:nvPr/>
              </p:nvSpPr>
              <p:spPr bwMode="gray">
                <a:xfrm rot="1758052">
                  <a:off x="1310" y="1215"/>
                  <a:ext cx="514" cy="417"/>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pPr>
                  <a:endParaRPr lang="en-US" smtClean="0">
                    <a:solidFill>
                      <a:srgbClr val="FFFFFF"/>
                    </a:solidFill>
                    <a:cs typeface="Arial" pitchFamily="34" charset="0"/>
                  </a:endParaRPr>
                </a:p>
              </p:txBody>
            </p:sp>
            <p:sp>
              <p:nvSpPr>
                <p:cNvPr id="25" name="Oval 24"/>
                <p:cNvSpPr>
                  <a:spLocks noChangeArrowheads="1"/>
                </p:cNvSpPr>
                <p:nvPr/>
              </p:nvSpPr>
              <p:spPr bwMode="gray">
                <a:xfrm rot="1758052">
                  <a:off x="1296" y="1200"/>
                  <a:ext cx="514" cy="417"/>
                </a:xfrm>
                <a:prstGeom prst="ellipse">
                  <a:avLst/>
                </a:prstGeom>
                <a:gradFill rotWithShape="1">
                  <a:gsLst>
                    <a:gs pos="0">
                      <a:srgbClr val="A67A32"/>
                    </a:gs>
                    <a:gs pos="100000">
                      <a:srgbClr val="4D38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pPr>
                  <a:endParaRPr lang="en-US" smtClean="0">
                    <a:solidFill>
                      <a:srgbClr val="FFFFFF"/>
                    </a:solidFill>
                    <a:cs typeface="Arial" pitchFamily="34" charset="0"/>
                  </a:endParaRPr>
                </a:p>
              </p:txBody>
            </p:sp>
            <p:pic>
              <p:nvPicPr>
                <p:cNvPr id="26" name="Picture 2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122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46"/>
              <p:cNvSpPr txBox="1">
                <a:spLocks noChangeArrowheads="1"/>
              </p:cNvSpPr>
              <p:nvPr/>
            </p:nvSpPr>
            <p:spPr bwMode="gray">
              <a:xfrm>
                <a:off x="1423" y="1263"/>
                <a:ext cx="2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base">
                  <a:spcBef>
                    <a:spcPct val="0"/>
                  </a:spcBef>
                  <a:spcAft>
                    <a:spcPct val="0"/>
                  </a:spcAft>
                </a:pPr>
                <a:r>
                  <a:rPr lang="en-US" sz="3200" b="1" smtClean="0">
                    <a:solidFill>
                      <a:srgbClr val="FFFFFF"/>
                    </a:solidFill>
                    <a:cs typeface="Arial" pitchFamily="34" charset="0"/>
                  </a:rPr>
                  <a:t>X</a:t>
                </a:r>
              </a:p>
            </p:txBody>
          </p:sp>
        </p:grpSp>
        <p:grpSp>
          <p:nvGrpSpPr>
            <p:cNvPr id="9" name="Group 8"/>
            <p:cNvGrpSpPr>
              <a:grpSpLocks/>
            </p:cNvGrpSpPr>
            <p:nvPr/>
          </p:nvGrpSpPr>
          <p:grpSpPr bwMode="auto">
            <a:xfrm>
              <a:off x="1296" y="1680"/>
              <a:ext cx="2965" cy="432"/>
              <a:chOff x="1296" y="1680"/>
              <a:chExt cx="2965" cy="432"/>
            </a:xfrm>
          </p:grpSpPr>
          <p:sp>
            <p:nvSpPr>
              <p:cNvPr id="13" name="AutoShape 48"/>
              <p:cNvSpPr>
                <a:spLocks noChangeArrowheads="1"/>
              </p:cNvSpPr>
              <p:nvPr/>
            </p:nvSpPr>
            <p:spPr bwMode="gray">
              <a:xfrm>
                <a:off x="1510" y="1709"/>
                <a:ext cx="2714" cy="345"/>
              </a:xfrm>
              <a:prstGeom prst="roundRect">
                <a:avLst>
                  <a:gd name="adj" fmla="val 50000"/>
                </a:avLst>
              </a:prstGeom>
              <a:gradFill rotWithShape="1">
                <a:gsLst>
                  <a:gs pos="0">
                    <a:srgbClr val="F9F5D5"/>
                  </a:gs>
                  <a:gs pos="100000">
                    <a:srgbClr val="F5EEB7"/>
                  </a:gs>
                </a:gsLst>
                <a:lin ang="0" scaled="1"/>
              </a:gradFill>
              <a:ln w="38100" algn="ctr">
                <a:solidFill>
                  <a:srgbClr val="74A731"/>
                </a:solidFill>
                <a:round/>
                <a:headEnd/>
                <a:tailEnd/>
              </a:ln>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pPr>
                <a:endParaRPr lang="en-US" smtClean="0">
                  <a:solidFill>
                    <a:srgbClr val="FFFFFF"/>
                  </a:solidFill>
                  <a:cs typeface="Arial" pitchFamily="34" charset="0"/>
                </a:endParaRPr>
              </a:p>
            </p:txBody>
          </p:sp>
          <p:sp>
            <p:nvSpPr>
              <p:cNvPr id="14" name="Text Box 49"/>
              <p:cNvSpPr txBox="1">
                <a:spLocks noChangeArrowheads="1"/>
              </p:cNvSpPr>
              <p:nvPr/>
            </p:nvSpPr>
            <p:spPr bwMode="gray">
              <a:xfrm>
                <a:off x="1813" y="1746"/>
                <a:ext cx="24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vi-VN" sz="2400"/>
                  <a:t>số ý kiến của mỗi người cần đưa ra</a:t>
                </a:r>
                <a:endParaRPr lang="en-US" sz="2400" b="1" dirty="0">
                  <a:solidFill>
                    <a:schemeClr val="tx1">
                      <a:lumMod val="60000"/>
                      <a:lumOff val="40000"/>
                    </a:schemeClr>
                  </a:solidFill>
                  <a:latin typeface="Arial" charset="0"/>
                </a:endParaRPr>
              </a:p>
            </p:txBody>
          </p:sp>
          <p:grpSp>
            <p:nvGrpSpPr>
              <p:cNvPr id="15" name="Group 14"/>
              <p:cNvGrpSpPr>
                <a:grpSpLocks/>
              </p:cNvGrpSpPr>
              <p:nvPr/>
            </p:nvGrpSpPr>
            <p:grpSpPr bwMode="auto">
              <a:xfrm>
                <a:off x="1296" y="1680"/>
                <a:ext cx="528" cy="432"/>
                <a:chOff x="1296" y="1680"/>
                <a:chExt cx="528" cy="432"/>
              </a:xfrm>
            </p:grpSpPr>
            <p:sp>
              <p:nvSpPr>
                <p:cNvPr id="17" name="Oval 16"/>
                <p:cNvSpPr>
                  <a:spLocks noChangeArrowheads="1"/>
                </p:cNvSpPr>
                <p:nvPr/>
              </p:nvSpPr>
              <p:spPr bwMode="gray">
                <a:xfrm rot="1758052">
                  <a:off x="1310" y="1695"/>
                  <a:ext cx="514" cy="417"/>
                </a:xfrm>
                <a:prstGeom prst="ellipse">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pPr>
                  <a:endParaRPr lang="en-US" smtClean="0">
                    <a:solidFill>
                      <a:srgbClr val="FFFFFF"/>
                    </a:solidFill>
                    <a:cs typeface="Arial" pitchFamily="34" charset="0"/>
                  </a:endParaRPr>
                </a:p>
              </p:txBody>
            </p:sp>
            <p:sp>
              <p:nvSpPr>
                <p:cNvPr id="18" name="Oval 17"/>
                <p:cNvSpPr>
                  <a:spLocks noChangeArrowheads="1"/>
                </p:cNvSpPr>
                <p:nvPr/>
              </p:nvSpPr>
              <p:spPr bwMode="gray">
                <a:xfrm rot="1758052">
                  <a:off x="1296" y="1680"/>
                  <a:ext cx="514" cy="417"/>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pPr>
                  <a:endParaRPr lang="en-US" smtClean="0">
                    <a:solidFill>
                      <a:srgbClr val="FFFFFF"/>
                    </a:solidFill>
                    <a:cs typeface="Arial" pitchFamily="34" charset="0"/>
                  </a:endParaRPr>
                </a:p>
              </p:txBody>
            </p:sp>
            <p:pic>
              <p:nvPicPr>
                <p:cNvPr id="19" name="Picture 18"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170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54"/>
              <p:cNvSpPr txBox="1">
                <a:spLocks noChangeArrowheads="1"/>
              </p:cNvSpPr>
              <p:nvPr/>
            </p:nvSpPr>
            <p:spPr bwMode="gray">
              <a:xfrm>
                <a:off x="1459" y="1698"/>
                <a:ext cx="22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base">
                  <a:spcBef>
                    <a:spcPct val="0"/>
                  </a:spcBef>
                  <a:spcAft>
                    <a:spcPct val="0"/>
                  </a:spcAft>
                </a:pPr>
                <a:r>
                  <a:rPr lang="en-US" sz="3200" b="1" smtClean="0">
                    <a:solidFill>
                      <a:srgbClr val="FFFFFF"/>
                    </a:solidFill>
                    <a:cs typeface="Arial" pitchFamily="34" charset="0"/>
                  </a:rPr>
                  <a:t>Y</a:t>
                </a:r>
              </a:p>
            </p:txBody>
          </p:sp>
        </p:grpSp>
        <p:grpSp>
          <p:nvGrpSpPr>
            <p:cNvPr id="10" name="Group 9"/>
            <p:cNvGrpSpPr>
              <a:grpSpLocks/>
            </p:cNvGrpSpPr>
            <p:nvPr/>
          </p:nvGrpSpPr>
          <p:grpSpPr bwMode="auto">
            <a:xfrm>
              <a:off x="1344" y="2226"/>
              <a:ext cx="343" cy="288"/>
              <a:chOff x="1344" y="2226"/>
              <a:chExt cx="343" cy="288"/>
            </a:xfrm>
          </p:grpSpPr>
          <p:pic>
            <p:nvPicPr>
              <p:cNvPr id="11" name="Picture 1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2232"/>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2"/>
              <p:cNvSpPr txBox="1">
                <a:spLocks noChangeArrowheads="1"/>
              </p:cNvSpPr>
              <p:nvPr/>
            </p:nvSpPr>
            <p:spPr bwMode="gray">
              <a:xfrm>
                <a:off x="1452" y="2226"/>
                <a:ext cx="2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base">
                  <a:spcBef>
                    <a:spcPct val="0"/>
                  </a:spcBef>
                  <a:spcAft>
                    <a:spcPct val="0"/>
                  </a:spcAft>
                </a:pPr>
                <a:r>
                  <a:rPr lang="en-US" sz="3200" b="1" smtClean="0">
                    <a:solidFill>
                      <a:srgbClr val="FFFFFF"/>
                    </a:solidFill>
                    <a:cs typeface="Arial" pitchFamily="34" charset="0"/>
                  </a:rPr>
                  <a:t>3</a:t>
                </a:r>
              </a:p>
            </p:txBody>
          </p:sp>
        </p:grpSp>
      </p:grpSp>
      <p:grpSp>
        <p:nvGrpSpPr>
          <p:cNvPr id="30" name="Group 29"/>
          <p:cNvGrpSpPr>
            <a:grpSpLocks/>
          </p:cNvGrpSpPr>
          <p:nvPr/>
        </p:nvGrpSpPr>
        <p:grpSpPr bwMode="auto">
          <a:xfrm>
            <a:off x="2772348" y="4724082"/>
            <a:ext cx="6066852" cy="838518"/>
            <a:chOff x="1310" y="1215"/>
            <a:chExt cx="2914" cy="417"/>
          </a:xfrm>
        </p:grpSpPr>
        <p:sp>
          <p:nvSpPr>
            <p:cNvPr id="42" name="AutoShape 40"/>
            <p:cNvSpPr>
              <a:spLocks noChangeArrowheads="1"/>
            </p:cNvSpPr>
            <p:nvPr/>
          </p:nvSpPr>
          <p:spPr bwMode="gray">
            <a:xfrm>
              <a:off x="1510" y="1229"/>
              <a:ext cx="2714" cy="345"/>
            </a:xfrm>
            <a:prstGeom prst="roundRect">
              <a:avLst>
                <a:gd name="adj" fmla="val 50000"/>
              </a:avLst>
            </a:prstGeom>
            <a:gradFill rotWithShape="1">
              <a:gsLst>
                <a:gs pos="0">
                  <a:srgbClr val="F9F5D5"/>
                </a:gs>
                <a:gs pos="100000">
                  <a:srgbClr val="F5EEB7"/>
                </a:gs>
              </a:gsLst>
              <a:lin ang="0" scaled="1"/>
            </a:gradFill>
            <a:ln w="38100" algn="ctr">
              <a:solidFill>
                <a:srgbClr val="C5A667"/>
              </a:solidFill>
              <a:round/>
              <a:headEnd/>
              <a:tailEnd/>
            </a:ln>
          </p:spPr>
          <p:txBody>
            <a:bodyPr vert="eaVert"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pPr>
              <a:endParaRPr lang="en-US" smtClean="0">
                <a:solidFill>
                  <a:srgbClr val="FFFFFF"/>
                </a:solidFill>
                <a:cs typeface="Arial" pitchFamily="34" charset="0"/>
              </a:endParaRPr>
            </a:p>
          </p:txBody>
        </p:sp>
        <p:sp>
          <p:nvSpPr>
            <p:cNvPr id="43" name="Text Box 41"/>
            <p:cNvSpPr txBox="1">
              <a:spLocks noChangeArrowheads="1"/>
            </p:cNvSpPr>
            <p:nvPr/>
          </p:nvSpPr>
          <p:spPr bwMode="gray">
            <a:xfrm>
              <a:off x="1776" y="1248"/>
              <a:ext cx="24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vi-VN" sz="2400"/>
                <a:t>số phút dành cho mỗi người</a:t>
              </a:r>
              <a:endParaRPr lang="en-US" sz="2400" b="1" dirty="0">
                <a:solidFill>
                  <a:schemeClr val="tx1">
                    <a:lumMod val="60000"/>
                    <a:lumOff val="40000"/>
                  </a:schemeClr>
                </a:solidFill>
                <a:latin typeface="Arial" charset="0"/>
              </a:endParaRPr>
            </a:p>
          </p:txBody>
        </p:sp>
        <p:grpSp>
          <p:nvGrpSpPr>
            <p:cNvPr id="44" name="Group 43"/>
            <p:cNvGrpSpPr>
              <a:grpSpLocks/>
            </p:cNvGrpSpPr>
            <p:nvPr/>
          </p:nvGrpSpPr>
          <p:grpSpPr bwMode="auto">
            <a:xfrm>
              <a:off x="1310" y="1215"/>
              <a:ext cx="514" cy="417"/>
              <a:chOff x="1310" y="1215"/>
              <a:chExt cx="514" cy="417"/>
            </a:xfrm>
          </p:grpSpPr>
          <p:sp>
            <p:nvSpPr>
              <p:cNvPr id="46" name="Oval 45"/>
              <p:cNvSpPr>
                <a:spLocks noChangeArrowheads="1"/>
              </p:cNvSpPr>
              <p:nvPr/>
            </p:nvSpPr>
            <p:spPr bwMode="gray">
              <a:xfrm rot="1758052">
                <a:off x="1310" y="1215"/>
                <a:ext cx="514" cy="417"/>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base">
                  <a:spcBef>
                    <a:spcPct val="0"/>
                  </a:spcBef>
                  <a:spcAft>
                    <a:spcPct val="0"/>
                  </a:spcAft>
                </a:pPr>
                <a:endParaRPr lang="en-US" smtClean="0">
                  <a:solidFill>
                    <a:srgbClr val="FFFFFF"/>
                  </a:solidFill>
                  <a:cs typeface="Arial" pitchFamily="34" charset="0"/>
                </a:endParaRPr>
              </a:p>
            </p:txBody>
          </p:sp>
          <p:pic>
            <p:nvPicPr>
              <p:cNvPr id="48" name="Picture 47"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4" y="1224"/>
                <a:ext cx="239"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 Box 46"/>
            <p:cNvSpPr txBox="1">
              <a:spLocks noChangeArrowheads="1"/>
            </p:cNvSpPr>
            <p:nvPr/>
          </p:nvSpPr>
          <p:spPr bwMode="gray">
            <a:xfrm>
              <a:off x="1429" y="1263"/>
              <a:ext cx="2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fontAlgn="base">
                <a:spcBef>
                  <a:spcPct val="0"/>
                </a:spcBef>
                <a:spcAft>
                  <a:spcPct val="0"/>
                </a:spcAft>
              </a:pPr>
              <a:r>
                <a:rPr lang="en-US" sz="3200" b="1">
                  <a:solidFill>
                    <a:srgbClr val="FFFFFF"/>
                  </a:solidFill>
                  <a:cs typeface="Arial" pitchFamily="34" charset="0"/>
                </a:rPr>
                <a:t>Z</a:t>
              </a:r>
              <a:endParaRPr lang="en-US" sz="3200" b="1" smtClean="0">
                <a:solidFill>
                  <a:srgbClr val="FFFFFF"/>
                </a:solidFill>
                <a:cs typeface="Arial" pitchFamily="34" charset="0"/>
              </a:endParaRPr>
            </a:p>
          </p:txBody>
        </p:sp>
      </p:gr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4" y="2817414"/>
            <a:ext cx="2677398" cy="2176808"/>
          </a:xfrm>
          <a:prstGeom prst="rect">
            <a:avLst/>
          </a:prstGeom>
        </p:spPr>
      </p:pic>
      <p:sp>
        <p:nvSpPr>
          <p:cNvPr id="31" name="Rounded Rectangle 30"/>
          <p:cNvSpPr/>
          <p:nvPr/>
        </p:nvSpPr>
        <p:spPr>
          <a:xfrm>
            <a:off x="588308" y="228600"/>
            <a:ext cx="6781800"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KỸ THUẬT XYZ</a:t>
            </a:r>
            <a:endParaRPr lang="en-US" b="1" dirty="0">
              <a:solidFill>
                <a:srgbClr val="C00000"/>
              </a:solidFill>
            </a:endParaRPr>
          </a:p>
        </p:txBody>
      </p:sp>
    </p:spTree>
    <p:custDataLst>
      <p:tags r:id="rId1"/>
    </p:custDataLst>
    <p:extLst>
      <p:ext uri="{BB962C8B-B14F-4D97-AF65-F5344CB8AC3E}">
        <p14:creationId xmlns:p14="http://schemas.microsoft.com/office/powerpoint/2010/main" val="13321897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52400"/>
            <a:ext cx="6781800"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KỸ THUẬT 5W1H</a:t>
            </a:r>
            <a:endParaRPr lang="en-US" b="1" dirty="0">
              <a:solidFill>
                <a:srgbClr val="C00000"/>
              </a:solidFill>
            </a:endParaRPr>
          </a:p>
        </p:txBody>
      </p:sp>
      <p:pic>
        <p:nvPicPr>
          <p:cNvPr id="44034" name="Picture 2" descr="https://bloghnb.files.wordpress.com/2010/11/hc6b0e1bb9bng-tie1babfp-ce1baadn-1-ve1baa5n-de1bb81-5w-1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8305203" cy="2895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99249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218" y="2144713"/>
            <a:ext cx="8945563" cy="3570287"/>
            <a:chOff x="0" y="2205038"/>
            <a:chExt cx="8945563" cy="3570287"/>
          </a:xfrm>
        </p:grpSpPr>
        <p:sp>
          <p:nvSpPr>
            <p:cNvPr id="4" name="Oval 3"/>
            <p:cNvSpPr>
              <a:spLocks noChangeArrowheads="1"/>
            </p:cNvSpPr>
            <p:nvPr/>
          </p:nvSpPr>
          <p:spPr bwMode="auto">
            <a:xfrm>
              <a:off x="1554163" y="2492375"/>
              <a:ext cx="685800" cy="762000"/>
            </a:xfrm>
            <a:prstGeom prst="ellipse">
              <a:avLst/>
            </a:prstGeom>
            <a:solidFill>
              <a:schemeClr val="accent1"/>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5" name="Oval 4"/>
            <p:cNvSpPr>
              <a:spLocks noChangeArrowheads="1"/>
            </p:cNvSpPr>
            <p:nvPr/>
          </p:nvSpPr>
          <p:spPr bwMode="auto">
            <a:xfrm>
              <a:off x="715963" y="2492375"/>
              <a:ext cx="685800" cy="762000"/>
            </a:xfrm>
            <a:prstGeom prst="ellipse">
              <a:avLst/>
            </a:prstGeom>
            <a:solidFill>
              <a:schemeClr val="accent1"/>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6" name="Oval 5"/>
            <p:cNvSpPr>
              <a:spLocks noChangeArrowheads="1"/>
            </p:cNvSpPr>
            <p:nvPr/>
          </p:nvSpPr>
          <p:spPr bwMode="auto">
            <a:xfrm>
              <a:off x="2392363" y="2492375"/>
              <a:ext cx="685800" cy="762000"/>
            </a:xfrm>
            <a:prstGeom prst="ellipse">
              <a:avLst/>
            </a:prstGeom>
            <a:solidFill>
              <a:schemeClr val="accent1"/>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7" name="Oval 6"/>
            <p:cNvSpPr>
              <a:spLocks noChangeArrowheads="1"/>
            </p:cNvSpPr>
            <p:nvPr/>
          </p:nvSpPr>
          <p:spPr bwMode="auto">
            <a:xfrm>
              <a:off x="6659563" y="2492375"/>
              <a:ext cx="685800" cy="762000"/>
            </a:xfrm>
            <a:prstGeom prst="ellipse">
              <a:avLst/>
            </a:prstGeom>
            <a:solidFill>
              <a:srgbClr val="FF0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8" name="Oval 7"/>
            <p:cNvSpPr>
              <a:spLocks noChangeArrowheads="1"/>
            </p:cNvSpPr>
            <p:nvPr/>
          </p:nvSpPr>
          <p:spPr bwMode="auto">
            <a:xfrm>
              <a:off x="8259763" y="2492375"/>
              <a:ext cx="685800" cy="762000"/>
            </a:xfrm>
            <a:prstGeom prst="ellipse">
              <a:avLst/>
            </a:prstGeom>
            <a:solidFill>
              <a:srgbClr val="FF0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9" name="Oval 8"/>
            <p:cNvSpPr>
              <a:spLocks noChangeArrowheads="1"/>
            </p:cNvSpPr>
            <p:nvPr/>
          </p:nvSpPr>
          <p:spPr bwMode="auto">
            <a:xfrm>
              <a:off x="7421563" y="2492375"/>
              <a:ext cx="685800" cy="762000"/>
            </a:xfrm>
            <a:prstGeom prst="ellipse">
              <a:avLst/>
            </a:prstGeom>
            <a:solidFill>
              <a:srgbClr val="FF0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10" name="Oval 9"/>
            <p:cNvSpPr>
              <a:spLocks noChangeArrowheads="1"/>
            </p:cNvSpPr>
            <p:nvPr/>
          </p:nvSpPr>
          <p:spPr bwMode="auto">
            <a:xfrm>
              <a:off x="5440363" y="2492375"/>
              <a:ext cx="685800" cy="762000"/>
            </a:xfrm>
            <a:prstGeom prst="ellipse">
              <a:avLst/>
            </a:prstGeom>
            <a:solidFill>
              <a:srgbClr val="008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11" name="Oval 10"/>
            <p:cNvSpPr>
              <a:spLocks noChangeArrowheads="1"/>
            </p:cNvSpPr>
            <p:nvPr/>
          </p:nvSpPr>
          <p:spPr bwMode="auto">
            <a:xfrm>
              <a:off x="3779838" y="2492375"/>
              <a:ext cx="685800" cy="762000"/>
            </a:xfrm>
            <a:prstGeom prst="ellipse">
              <a:avLst/>
            </a:prstGeom>
            <a:solidFill>
              <a:srgbClr val="008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12" name="Oval 11"/>
            <p:cNvSpPr>
              <a:spLocks noChangeArrowheads="1"/>
            </p:cNvSpPr>
            <p:nvPr/>
          </p:nvSpPr>
          <p:spPr bwMode="auto">
            <a:xfrm>
              <a:off x="4602163" y="2492375"/>
              <a:ext cx="685800" cy="762000"/>
            </a:xfrm>
            <a:prstGeom prst="ellipse">
              <a:avLst/>
            </a:prstGeom>
            <a:solidFill>
              <a:srgbClr val="008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13" name="Oval 12"/>
            <p:cNvSpPr>
              <a:spLocks noChangeArrowheads="1"/>
            </p:cNvSpPr>
            <p:nvPr/>
          </p:nvSpPr>
          <p:spPr bwMode="auto">
            <a:xfrm>
              <a:off x="6735763" y="4930775"/>
              <a:ext cx="685800" cy="762000"/>
            </a:xfrm>
            <a:prstGeom prst="ellipse">
              <a:avLst/>
            </a:prstGeom>
            <a:solidFill>
              <a:schemeClr val="accent1"/>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14" name="Oval 13"/>
            <p:cNvSpPr>
              <a:spLocks noChangeArrowheads="1"/>
            </p:cNvSpPr>
            <p:nvPr/>
          </p:nvSpPr>
          <p:spPr bwMode="auto">
            <a:xfrm>
              <a:off x="3995738" y="5013325"/>
              <a:ext cx="685800" cy="762000"/>
            </a:xfrm>
            <a:prstGeom prst="ellipse">
              <a:avLst/>
            </a:prstGeom>
            <a:solidFill>
              <a:schemeClr val="accent1"/>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15" name="Oval 14"/>
            <p:cNvSpPr>
              <a:spLocks noChangeArrowheads="1"/>
            </p:cNvSpPr>
            <p:nvPr/>
          </p:nvSpPr>
          <p:spPr bwMode="auto">
            <a:xfrm>
              <a:off x="1020763" y="5006975"/>
              <a:ext cx="685800" cy="762000"/>
            </a:xfrm>
            <a:prstGeom prst="ellipse">
              <a:avLst/>
            </a:prstGeom>
            <a:solidFill>
              <a:schemeClr val="accent1"/>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16" name="Oval 15"/>
            <p:cNvSpPr>
              <a:spLocks noChangeArrowheads="1"/>
            </p:cNvSpPr>
            <p:nvPr/>
          </p:nvSpPr>
          <p:spPr bwMode="auto">
            <a:xfrm>
              <a:off x="7497763" y="4930775"/>
              <a:ext cx="685800" cy="762000"/>
            </a:xfrm>
            <a:prstGeom prst="ellipse">
              <a:avLst/>
            </a:prstGeom>
            <a:solidFill>
              <a:srgbClr val="008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17" name="Oval 16"/>
            <p:cNvSpPr>
              <a:spLocks noChangeArrowheads="1"/>
            </p:cNvSpPr>
            <p:nvPr/>
          </p:nvSpPr>
          <p:spPr bwMode="auto">
            <a:xfrm>
              <a:off x="4754563" y="5006975"/>
              <a:ext cx="685800" cy="762000"/>
            </a:xfrm>
            <a:prstGeom prst="ellipse">
              <a:avLst/>
            </a:prstGeom>
            <a:solidFill>
              <a:srgbClr val="008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18" name="Oval 17"/>
            <p:cNvSpPr>
              <a:spLocks noChangeArrowheads="1"/>
            </p:cNvSpPr>
            <p:nvPr/>
          </p:nvSpPr>
          <p:spPr bwMode="auto">
            <a:xfrm>
              <a:off x="1782763" y="5006975"/>
              <a:ext cx="685800" cy="762000"/>
            </a:xfrm>
            <a:prstGeom prst="ellipse">
              <a:avLst/>
            </a:prstGeom>
            <a:solidFill>
              <a:srgbClr val="008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19" name="Oval 18"/>
            <p:cNvSpPr>
              <a:spLocks noChangeArrowheads="1"/>
            </p:cNvSpPr>
            <p:nvPr/>
          </p:nvSpPr>
          <p:spPr bwMode="auto">
            <a:xfrm>
              <a:off x="8259763" y="4930775"/>
              <a:ext cx="685800" cy="762000"/>
            </a:xfrm>
            <a:prstGeom prst="ellipse">
              <a:avLst/>
            </a:prstGeom>
            <a:solidFill>
              <a:srgbClr val="FF0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20" name="Oval 19"/>
            <p:cNvSpPr>
              <a:spLocks noChangeArrowheads="1"/>
            </p:cNvSpPr>
            <p:nvPr/>
          </p:nvSpPr>
          <p:spPr bwMode="auto">
            <a:xfrm>
              <a:off x="5516563" y="5006975"/>
              <a:ext cx="685800" cy="762000"/>
            </a:xfrm>
            <a:prstGeom prst="ellipse">
              <a:avLst/>
            </a:prstGeom>
            <a:solidFill>
              <a:srgbClr val="FF0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21" name="Oval 20"/>
            <p:cNvSpPr>
              <a:spLocks noChangeArrowheads="1"/>
            </p:cNvSpPr>
            <p:nvPr/>
          </p:nvSpPr>
          <p:spPr bwMode="auto">
            <a:xfrm>
              <a:off x="2544763" y="5006975"/>
              <a:ext cx="685800" cy="762000"/>
            </a:xfrm>
            <a:prstGeom prst="ellipse">
              <a:avLst/>
            </a:prstGeom>
            <a:solidFill>
              <a:srgbClr val="FF0000"/>
            </a:solidFill>
            <a:ln w="9525">
              <a:solidFill>
                <a:schemeClr val="tx1"/>
              </a:solidFill>
              <a:round/>
              <a:headEnd/>
              <a:tailEnd/>
            </a:ln>
          </p:spPr>
          <p:txBody>
            <a:bodyPr wrap="none" anchor="ct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0"/>
                </a:spcBef>
                <a:buClrTx/>
                <a:buSzTx/>
                <a:buFontTx/>
                <a:buNone/>
              </a:pPr>
              <a:endParaRPr lang="en-US" altLang="en-US" sz="1800" b="0"/>
            </a:p>
          </p:txBody>
        </p:sp>
        <p:sp>
          <p:nvSpPr>
            <p:cNvPr id="22" name="Line 20"/>
            <p:cNvSpPr>
              <a:spLocks noChangeShapeType="1"/>
            </p:cNvSpPr>
            <p:nvPr/>
          </p:nvSpPr>
          <p:spPr bwMode="auto">
            <a:xfrm>
              <a:off x="1143000" y="3352800"/>
              <a:ext cx="228600" cy="16002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23" name="Line 21"/>
            <p:cNvSpPr>
              <a:spLocks noChangeShapeType="1"/>
            </p:cNvSpPr>
            <p:nvPr/>
          </p:nvSpPr>
          <p:spPr bwMode="auto">
            <a:xfrm>
              <a:off x="2051050" y="3284538"/>
              <a:ext cx="2057400" cy="16764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24" name="Line 22"/>
            <p:cNvSpPr>
              <a:spLocks noChangeShapeType="1"/>
            </p:cNvSpPr>
            <p:nvPr/>
          </p:nvSpPr>
          <p:spPr bwMode="auto">
            <a:xfrm flipH="1">
              <a:off x="3154363" y="3254375"/>
              <a:ext cx="3810000" cy="16764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25" name="Line 23"/>
            <p:cNvSpPr>
              <a:spLocks noChangeShapeType="1"/>
            </p:cNvSpPr>
            <p:nvPr/>
          </p:nvSpPr>
          <p:spPr bwMode="auto">
            <a:xfrm flipH="1">
              <a:off x="2316163" y="3330575"/>
              <a:ext cx="1676400" cy="16764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26" name="Line 24"/>
            <p:cNvSpPr>
              <a:spLocks noChangeShapeType="1"/>
            </p:cNvSpPr>
            <p:nvPr/>
          </p:nvSpPr>
          <p:spPr bwMode="auto">
            <a:xfrm>
              <a:off x="6011863" y="3357563"/>
              <a:ext cx="1752600" cy="15240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27" name="Line 25"/>
            <p:cNvSpPr>
              <a:spLocks noChangeShapeType="1"/>
            </p:cNvSpPr>
            <p:nvPr/>
          </p:nvSpPr>
          <p:spPr bwMode="auto">
            <a:xfrm>
              <a:off x="3001963" y="3254375"/>
              <a:ext cx="3810000" cy="16764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28" name="Line 26"/>
            <p:cNvSpPr>
              <a:spLocks noChangeShapeType="1"/>
            </p:cNvSpPr>
            <p:nvPr/>
          </p:nvSpPr>
          <p:spPr bwMode="auto">
            <a:xfrm>
              <a:off x="5029200" y="3352800"/>
              <a:ext cx="0" cy="1584325"/>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29" name="Line 27"/>
            <p:cNvSpPr>
              <a:spLocks noChangeShapeType="1"/>
            </p:cNvSpPr>
            <p:nvPr/>
          </p:nvSpPr>
          <p:spPr bwMode="auto">
            <a:xfrm flipH="1">
              <a:off x="6049963" y="3330575"/>
              <a:ext cx="1752600" cy="16002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0" name="Line 28"/>
            <p:cNvSpPr>
              <a:spLocks noChangeShapeType="1"/>
            </p:cNvSpPr>
            <p:nvPr/>
          </p:nvSpPr>
          <p:spPr bwMode="auto">
            <a:xfrm flipH="1">
              <a:off x="8604250" y="3357563"/>
              <a:ext cx="31750" cy="1538287"/>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endParaRPr lang="en-US"/>
            </a:p>
          </p:txBody>
        </p:sp>
        <p:sp>
          <p:nvSpPr>
            <p:cNvPr id="31" name="Text Box 30"/>
            <p:cNvSpPr txBox="1">
              <a:spLocks noChangeArrowheads="1"/>
            </p:cNvSpPr>
            <p:nvPr/>
          </p:nvSpPr>
          <p:spPr bwMode="auto">
            <a:xfrm>
              <a:off x="0" y="2205038"/>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50000"/>
                </a:spcBef>
                <a:buClrTx/>
                <a:buSzTx/>
                <a:buFontTx/>
                <a:buNone/>
              </a:pPr>
              <a:r>
                <a:rPr kumimoji="1" lang="en-US" altLang="en-US" sz="2000">
                  <a:latin typeface="Times New Roman" panose="02020603050405020304" pitchFamily="18" charset="0"/>
                </a:rPr>
                <a:t>Vòng 1</a:t>
              </a:r>
            </a:p>
          </p:txBody>
        </p:sp>
        <p:sp>
          <p:nvSpPr>
            <p:cNvPr id="32" name="Text Box 31"/>
            <p:cNvSpPr txBox="1">
              <a:spLocks noChangeArrowheads="1"/>
            </p:cNvSpPr>
            <p:nvPr/>
          </p:nvSpPr>
          <p:spPr bwMode="auto">
            <a:xfrm>
              <a:off x="0" y="4868863"/>
              <a:ext cx="1042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50000"/>
                </a:spcBef>
                <a:buClrTx/>
                <a:buSzTx/>
                <a:buFontTx/>
                <a:buNone/>
              </a:pPr>
              <a:r>
                <a:rPr kumimoji="1" lang="en-US" altLang="en-US" sz="2000">
                  <a:latin typeface="Times New Roman" panose="02020603050405020304" pitchFamily="18" charset="0"/>
                </a:rPr>
                <a:t>Vòng 2</a:t>
              </a:r>
            </a:p>
          </p:txBody>
        </p:sp>
        <p:sp>
          <p:nvSpPr>
            <p:cNvPr id="33" name="Text Box 32"/>
            <p:cNvSpPr txBox="1">
              <a:spLocks noChangeArrowheads="1"/>
            </p:cNvSpPr>
            <p:nvPr/>
          </p:nvSpPr>
          <p:spPr bwMode="auto">
            <a:xfrm>
              <a:off x="900113" y="2636838"/>
              <a:ext cx="28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50000"/>
                </a:spcBef>
                <a:buClrTx/>
                <a:buSzTx/>
                <a:buFontTx/>
                <a:buNone/>
              </a:pPr>
              <a:r>
                <a:rPr kumimoji="1" lang="en-US" altLang="en-US" sz="2400" b="0">
                  <a:latin typeface="Times New Roman" panose="02020603050405020304" pitchFamily="18" charset="0"/>
                </a:rPr>
                <a:t>1</a:t>
              </a:r>
            </a:p>
          </p:txBody>
        </p:sp>
        <p:sp>
          <p:nvSpPr>
            <p:cNvPr id="34" name="Text Box 33"/>
            <p:cNvSpPr txBox="1">
              <a:spLocks noChangeArrowheads="1"/>
            </p:cNvSpPr>
            <p:nvPr/>
          </p:nvSpPr>
          <p:spPr bwMode="auto">
            <a:xfrm>
              <a:off x="2627313" y="2636838"/>
              <a:ext cx="28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50000"/>
                </a:spcBef>
                <a:buClrTx/>
                <a:buSzTx/>
                <a:buFontTx/>
                <a:buNone/>
              </a:pPr>
              <a:r>
                <a:rPr kumimoji="1" lang="en-US" altLang="en-US" sz="2400" b="0">
                  <a:latin typeface="Times New Roman" panose="02020603050405020304" pitchFamily="18" charset="0"/>
                </a:rPr>
                <a:t>1</a:t>
              </a:r>
            </a:p>
          </p:txBody>
        </p:sp>
        <p:sp>
          <p:nvSpPr>
            <p:cNvPr id="35" name="Text Box 34"/>
            <p:cNvSpPr txBox="1">
              <a:spLocks noChangeArrowheads="1"/>
            </p:cNvSpPr>
            <p:nvPr/>
          </p:nvSpPr>
          <p:spPr bwMode="auto">
            <a:xfrm>
              <a:off x="1763713" y="2636838"/>
              <a:ext cx="28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50000"/>
                </a:spcBef>
                <a:buClrTx/>
                <a:buSzTx/>
                <a:buFontTx/>
                <a:buNone/>
              </a:pPr>
              <a:r>
                <a:rPr kumimoji="1" lang="en-US" altLang="en-US" sz="2400" b="0">
                  <a:latin typeface="Times New Roman" panose="02020603050405020304" pitchFamily="18" charset="0"/>
                </a:rPr>
                <a:t>1</a:t>
              </a:r>
            </a:p>
          </p:txBody>
        </p:sp>
        <p:sp>
          <p:nvSpPr>
            <p:cNvPr id="36" name="Text Box 35"/>
            <p:cNvSpPr txBox="1">
              <a:spLocks noChangeArrowheads="1"/>
            </p:cNvSpPr>
            <p:nvPr/>
          </p:nvSpPr>
          <p:spPr bwMode="auto">
            <a:xfrm>
              <a:off x="4211638" y="5229225"/>
              <a:ext cx="215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50000"/>
                </a:spcBef>
                <a:buClrTx/>
                <a:buSzTx/>
                <a:buFontTx/>
                <a:buNone/>
              </a:pPr>
              <a:r>
                <a:rPr kumimoji="1" lang="en-US" altLang="en-US" sz="2400" b="0">
                  <a:latin typeface="Times New Roman" panose="02020603050405020304" pitchFamily="18" charset="0"/>
                </a:rPr>
                <a:t>1</a:t>
              </a:r>
            </a:p>
          </p:txBody>
        </p:sp>
        <p:sp>
          <p:nvSpPr>
            <p:cNvPr id="37" name="Text Box 36"/>
            <p:cNvSpPr txBox="1">
              <a:spLocks noChangeArrowheads="1"/>
            </p:cNvSpPr>
            <p:nvPr/>
          </p:nvSpPr>
          <p:spPr bwMode="auto">
            <a:xfrm>
              <a:off x="1187450" y="5157788"/>
              <a:ext cx="28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50000"/>
                </a:spcBef>
                <a:buClrTx/>
                <a:buSzTx/>
                <a:buFontTx/>
                <a:buNone/>
              </a:pPr>
              <a:r>
                <a:rPr kumimoji="1" lang="en-US" altLang="en-US" sz="2400" b="0">
                  <a:latin typeface="Times New Roman" panose="02020603050405020304" pitchFamily="18" charset="0"/>
                </a:rPr>
                <a:t>1</a:t>
              </a:r>
            </a:p>
          </p:txBody>
        </p:sp>
        <p:sp>
          <p:nvSpPr>
            <p:cNvPr id="38" name="Text Box 37"/>
            <p:cNvSpPr txBox="1">
              <a:spLocks noChangeArrowheads="1"/>
            </p:cNvSpPr>
            <p:nvPr/>
          </p:nvSpPr>
          <p:spPr bwMode="auto">
            <a:xfrm>
              <a:off x="6877050" y="5084763"/>
              <a:ext cx="28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eaLnBrk="1" hangingPunct="1">
                <a:spcBef>
                  <a:spcPct val="50000"/>
                </a:spcBef>
                <a:buClrTx/>
                <a:buSzTx/>
                <a:buFontTx/>
                <a:buNone/>
              </a:pPr>
              <a:r>
                <a:rPr kumimoji="1" lang="en-US" altLang="en-US" sz="2400" b="0">
                  <a:latin typeface="Times New Roman" panose="02020603050405020304" pitchFamily="18" charset="0"/>
                </a:rPr>
                <a:t>1</a:t>
              </a:r>
            </a:p>
          </p:txBody>
        </p:sp>
        <p:sp>
          <p:nvSpPr>
            <p:cNvPr id="39" name="Text Box 38"/>
            <p:cNvSpPr txBox="1">
              <a:spLocks noChangeArrowheads="1"/>
            </p:cNvSpPr>
            <p:nvPr/>
          </p:nvSpPr>
          <p:spPr bwMode="auto">
            <a:xfrm>
              <a:off x="3924300" y="26368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2</a:t>
              </a:r>
            </a:p>
          </p:txBody>
        </p:sp>
        <p:sp>
          <p:nvSpPr>
            <p:cNvPr id="40" name="Text Box 39"/>
            <p:cNvSpPr txBox="1">
              <a:spLocks noChangeArrowheads="1"/>
            </p:cNvSpPr>
            <p:nvPr/>
          </p:nvSpPr>
          <p:spPr bwMode="auto">
            <a:xfrm>
              <a:off x="5580063" y="263683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2</a:t>
              </a:r>
            </a:p>
          </p:txBody>
        </p:sp>
        <p:sp>
          <p:nvSpPr>
            <p:cNvPr id="41" name="Text Box 40"/>
            <p:cNvSpPr txBox="1">
              <a:spLocks noChangeArrowheads="1"/>
            </p:cNvSpPr>
            <p:nvPr/>
          </p:nvSpPr>
          <p:spPr bwMode="auto">
            <a:xfrm>
              <a:off x="4787900" y="26368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2</a:t>
              </a:r>
            </a:p>
          </p:txBody>
        </p:sp>
        <p:sp>
          <p:nvSpPr>
            <p:cNvPr id="42" name="Text Box 41"/>
            <p:cNvSpPr txBox="1">
              <a:spLocks noChangeArrowheads="1"/>
            </p:cNvSpPr>
            <p:nvPr/>
          </p:nvSpPr>
          <p:spPr bwMode="auto">
            <a:xfrm>
              <a:off x="4932363" y="515778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2</a:t>
              </a:r>
            </a:p>
          </p:txBody>
        </p:sp>
        <p:sp>
          <p:nvSpPr>
            <p:cNvPr id="43" name="Text Box 42"/>
            <p:cNvSpPr txBox="1">
              <a:spLocks noChangeArrowheads="1"/>
            </p:cNvSpPr>
            <p:nvPr/>
          </p:nvSpPr>
          <p:spPr bwMode="auto">
            <a:xfrm>
              <a:off x="1908175" y="51577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2</a:t>
              </a:r>
            </a:p>
          </p:txBody>
        </p:sp>
        <p:sp>
          <p:nvSpPr>
            <p:cNvPr id="44" name="Text Box 43"/>
            <p:cNvSpPr txBox="1">
              <a:spLocks noChangeArrowheads="1"/>
            </p:cNvSpPr>
            <p:nvPr/>
          </p:nvSpPr>
          <p:spPr bwMode="auto">
            <a:xfrm>
              <a:off x="7667625" y="50847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2</a:t>
              </a:r>
            </a:p>
          </p:txBody>
        </p:sp>
        <p:sp>
          <p:nvSpPr>
            <p:cNvPr id="45" name="Text Box 44"/>
            <p:cNvSpPr txBox="1">
              <a:spLocks noChangeArrowheads="1"/>
            </p:cNvSpPr>
            <p:nvPr/>
          </p:nvSpPr>
          <p:spPr bwMode="auto">
            <a:xfrm>
              <a:off x="6804025" y="26368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3</a:t>
              </a:r>
            </a:p>
          </p:txBody>
        </p:sp>
        <p:sp>
          <p:nvSpPr>
            <p:cNvPr id="46" name="Text Box 45"/>
            <p:cNvSpPr txBox="1">
              <a:spLocks noChangeArrowheads="1"/>
            </p:cNvSpPr>
            <p:nvPr/>
          </p:nvSpPr>
          <p:spPr bwMode="auto">
            <a:xfrm>
              <a:off x="8388350" y="263683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3</a:t>
              </a:r>
            </a:p>
          </p:txBody>
        </p:sp>
        <p:sp>
          <p:nvSpPr>
            <p:cNvPr id="47" name="Text Box 46"/>
            <p:cNvSpPr txBox="1">
              <a:spLocks noChangeArrowheads="1"/>
            </p:cNvSpPr>
            <p:nvPr/>
          </p:nvSpPr>
          <p:spPr bwMode="auto">
            <a:xfrm>
              <a:off x="7596188" y="263683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3</a:t>
              </a:r>
            </a:p>
          </p:txBody>
        </p:sp>
        <p:sp>
          <p:nvSpPr>
            <p:cNvPr id="48" name="Text Box 47"/>
            <p:cNvSpPr txBox="1">
              <a:spLocks noChangeArrowheads="1"/>
            </p:cNvSpPr>
            <p:nvPr/>
          </p:nvSpPr>
          <p:spPr bwMode="auto">
            <a:xfrm>
              <a:off x="2700338" y="5157788"/>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3</a:t>
              </a:r>
            </a:p>
          </p:txBody>
        </p:sp>
        <p:sp>
          <p:nvSpPr>
            <p:cNvPr id="49" name="Text Box 48"/>
            <p:cNvSpPr txBox="1">
              <a:spLocks noChangeArrowheads="1"/>
            </p:cNvSpPr>
            <p:nvPr/>
          </p:nvSpPr>
          <p:spPr bwMode="auto">
            <a:xfrm>
              <a:off x="8388350" y="5084763"/>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3</a:t>
              </a:r>
            </a:p>
          </p:txBody>
        </p:sp>
        <p:sp>
          <p:nvSpPr>
            <p:cNvPr id="50" name="Text Box 49"/>
            <p:cNvSpPr txBox="1">
              <a:spLocks noChangeArrowheads="1"/>
            </p:cNvSpPr>
            <p:nvPr/>
          </p:nvSpPr>
          <p:spPr bwMode="auto">
            <a:xfrm>
              <a:off x="5651500" y="5157788"/>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defPPr>
                <a:defRPr lang="en-US"/>
              </a:defPPr>
              <a:lvl1pPr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50000"/>
                </a:spcBef>
                <a:buClrTx/>
                <a:buSzTx/>
                <a:buFontTx/>
                <a:buNone/>
              </a:pPr>
              <a:r>
                <a:rPr kumimoji="1" lang="en-US" altLang="en-US" sz="2400" b="0">
                  <a:latin typeface="Times New Roman" panose="02020603050405020304" pitchFamily="18" charset="0"/>
                </a:rPr>
                <a:t>3</a:t>
              </a:r>
            </a:p>
          </p:txBody>
        </p:sp>
      </p:grpSp>
      <p:sp>
        <p:nvSpPr>
          <p:cNvPr id="52" name="Rounded Rectangle 51"/>
          <p:cNvSpPr/>
          <p:nvPr/>
        </p:nvSpPr>
        <p:spPr>
          <a:xfrm>
            <a:off x="653669" y="121977"/>
            <a:ext cx="6781800" cy="540271"/>
          </a:xfrm>
          <a:prstGeom prst="roundRect">
            <a:avLst/>
          </a:prstGeom>
          <a:solidFill>
            <a:schemeClr val="bg1"/>
          </a:solidFill>
          <a:effectLst>
            <a:glow rad="228600">
              <a:schemeClr val="accent4">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KỸ THUẬT MẢNH GHÉP</a:t>
            </a:r>
            <a:endParaRPr lang="en-US" b="1" dirty="0">
              <a:solidFill>
                <a:srgbClr val="C00000"/>
              </a:solidFill>
            </a:endParaRPr>
          </a:p>
        </p:txBody>
      </p:sp>
    </p:spTree>
    <p:custDataLst>
      <p:tags r:id="rId1"/>
    </p:custDataLst>
    <p:extLst>
      <p:ext uri="{BB962C8B-B14F-4D97-AF65-F5344CB8AC3E}">
        <p14:creationId xmlns:p14="http://schemas.microsoft.com/office/powerpoint/2010/main" val="8649837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dailyedventures.com/wp-content/uploads/2011/12/DavidBaker_PhysicsLa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386" y="4344398"/>
            <a:ext cx="2667000" cy="19990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descr="http://www.acpcomputer.edu.sg/wp-content/uploads/elearn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1612" y="2954971"/>
            <a:ext cx="1591295" cy="19242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4" descr="https://encrypted-tbn1.gstatic.com/images?q=tbn:ANd9GcTQHcDBhO5WuxdBsxb0dvbdibhzPAWOfdI9SdrUZCx8e_50wds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3031" y="4933949"/>
            <a:ext cx="30384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al7p7SyXR9Y/T-TSmHKK-UI/AAAAAAAAAOQ/HurL_-S6MJU/s640/experim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386" y="2838643"/>
            <a:ext cx="2664335" cy="152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23995" y="1004947"/>
            <a:ext cx="8208912" cy="1585853"/>
          </a:xfrm>
          <a:prstGeom prst="roundRect">
            <a:avLst/>
          </a:prstGeom>
          <a:solidFill>
            <a:schemeClr val="bg1"/>
          </a:solidFill>
          <a:ln>
            <a:solidFill>
              <a:srgbClr val="FF0000"/>
            </a:solidFill>
          </a:ln>
          <a:effectLst>
            <a:glow rad="2286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eaLnBrk="0" hangingPunct="0">
              <a:defRPr/>
            </a:pPr>
            <a:r>
              <a:rPr lang="en-US" sz="4000" b="1">
                <a:solidFill>
                  <a:srgbClr val="0000FF"/>
                </a:solidFill>
                <a:latin typeface="Times New Roman" pitchFamily="18" charset="0"/>
                <a:cs typeface="Times New Roman" pitchFamily="18" charset="0"/>
              </a:rPr>
              <a:t> </a:t>
            </a:r>
            <a:r>
              <a:rPr lang="en-US" sz="4000" b="1" smtClean="0">
                <a:solidFill>
                  <a:srgbClr val="C00000"/>
                </a:solidFill>
                <a:latin typeface="Times New Roman" pitchFamily="18" charset="0"/>
                <a:cs typeface="Times New Roman" pitchFamily="18" charset="0"/>
              </a:rPr>
              <a:t>ĐA PHƯƠNG TIỆN VÀ CNTT</a:t>
            </a:r>
            <a:endParaRPr lang="en-US" sz="4000" b="1" dirty="0">
              <a:solidFill>
                <a:srgbClr val="C00000"/>
              </a:solidFill>
              <a:latin typeface="Times New Roman" pitchFamily="18" charset="0"/>
              <a:cs typeface="Times New Roman" pitchFamily="18" charset="0"/>
            </a:endParaRPr>
          </a:p>
        </p:txBody>
      </p:sp>
      <p:pic>
        <p:nvPicPr>
          <p:cNvPr id="4" name="Picture 2" descr="http://ged578.pbworks.com/f/1272607862/activboard_crop_302x24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1287" y="3886200"/>
            <a:ext cx="2270125" cy="18266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00266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700" y="0"/>
            <a:ext cx="7683500" cy="838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 </a:t>
            </a:r>
            <a:r>
              <a:rPr lang="en-US" sz="3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tiêu</a:t>
            </a: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chí</a:t>
            </a: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về</a:t>
            </a: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đổi</a:t>
            </a: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mới</a:t>
            </a: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phương</a:t>
            </a: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pháp</a:t>
            </a: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dạy</a:t>
            </a: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và</a:t>
            </a: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học</a:t>
            </a:r>
            <a:endParaRPr kumimoji="0" lang="vi-VN" sz="3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ndParaRPr>
          </a:p>
        </p:txBody>
      </p:sp>
      <p:graphicFrame>
        <p:nvGraphicFramePr>
          <p:cNvPr id="3" name="Diagram 2"/>
          <p:cNvGraphicFramePr/>
          <p:nvPr>
            <p:extLst>
              <p:ext uri="{D42A27DB-BD31-4B8C-83A1-F6EECF244321}">
                <p14:modId xmlns:p14="http://schemas.microsoft.com/office/powerpoint/2010/main" val="3790050378"/>
              </p:ext>
            </p:extLst>
          </p:nvPr>
        </p:nvGraphicFramePr>
        <p:xfrm>
          <a:off x="152400" y="914400"/>
          <a:ext cx="8610600"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8772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914400" y="1007772"/>
            <a:ext cx="6248400" cy="5679038"/>
          </a:xfrm>
          <a:prstGeom prst="rect">
            <a:avLst/>
          </a:prstGeom>
        </p:spPr>
      </p:pic>
    </p:spTree>
    <p:custDataLst>
      <p:tags r:id="rId1"/>
    </p:custDataLst>
    <p:extLst>
      <p:ext uri="{BB962C8B-B14F-4D97-AF65-F5344CB8AC3E}">
        <p14:creationId xmlns:p14="http://schemas.microsoft.com/office/powerpoint/2010/main" val="9366085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066800"/>
            <a:ext cx="8991600" cy="3854901"/>
          </a:xfrm>
          <a:prstGeom prst="rect">
            <a:avLst/>
          </a:prstGeom>
        </p:spPr>
        <p:txBody>
          <a:bodyPr wrap="square">
            <a:spAutoFit/>
          </a:bodyPr>
          <a:lstStyle/>
          <a:p>
            <a:pPr marL="457200" lvl="0" indent="-457200" algn="just">
              <a:lnSpc>
                <a:spcPct val="150000"/>
              </a:lnSpc>
              <a:buFont typeface="Wingdings" pitchFamily="2" charset="2"/>
              <a:buChar char="v"/>
            </a:pPr>
            <a:r>
              <a:rPr lang="en-US" sz="2700" dirty="0" err="1" smtClean="0">
                <a:solidFill>
                  <a:srgbClr val="C00000"/>
                </a:solidFill>
              </a:rPr>
              <a:t>Trang</a:t>
            </a:r>
            <a:r>
              <a:rPr lang="en-US" sz="2700" dirty="0" smtClean="0">
                <a:solidFill>
                  <a:srgbClr val="C00000"/>
                </a:solidFill>
              </a:rPr>
              <a:t> </a:t>
            </a:r>
            <a:r>
              <a:rPr lang="en-US" sz="2700" dirty="0" err="1" smtClean="0">
                <a:solidFill>
                  <a:srgbClr val="C00000"/>
                </a:solidFill>
              </a:rPr>
              <a:t>mô</a:t>
            </a:r>
            <a:r>
              <a:rPr lang="en-US" sz="2700" dirty="0" smtClean="0">
                <a:solidFill>
                  <a:srgbClr val="C00000"/>
                </a:solidFill>
              </a:rPr>
              <a:t> </a:t>
            </a:r>
            <a:r>
              <a:rPr lang="en-US" sz="2700" dirty="0" err="1" smtClean="0">
                <a:solidFill>
                  <a:srgbClr val="C00000"/>
                </a:solidFill>
              </a:rPr>
              <a:t>phỏng</a:t>
            </a:r>
            <a:r>
              <a:rPr lang="en-US" sz="2700" dirty="0" smtClean="0">
                <a:solidFill>
                  <a:srgbClr val="C00000"/>
                </a:solidFill>
              </a:rPr>
              <a:t> </a:t>
            </a:r>
            <a:r>
              <a:rPr lang="en-US" sz="2700" err="1" smtClean="0">
                <a:solidFill>
                  <a:srgbClr val="C00000"/>
                </a:solidFill>
              </a:rPr>
              <a:t>vật</a:t>
            </a:r>
            <a:r>
              <a:rPr lang="en-US" sz="2700" smtClean="0">
                <a:solidFill>
                  <a:srgbClr val="C00000"/>
                </a:solidFill>
              </a:rPr>
              <a:t> lí và tài liệu</a:t>
            </a:r>
            <a:endParaRPr lang="en-US" sz="2700" dirty="0" smtClean="0">
              <a:solidFill>
                <a:srgbClr val="C00000"/>
              </a:solidFill>
            </a:endParaRPr>
          </a:p>
          <a:p>
            <a:pPr lvl="0" algn="just">
              <a:lnSpc>
                <a:spcPct val="150000"/>
              </a:lnSpc>
            </a:pPr>
            <a:r>
              <a:rPr lang="en-US" sz="2700" u="sng" dirty="0" smtClean="0">
                <a:hlinkClick r:id="rId3"/>
              </a:rPr>
              <a:t>http</a:t>
            </a:r>
            <a:r>
              <a:rPr lang="en-US" sz="2700" u="sng" dirty="0">
                <a:hlinkClick r:id="rId3"/>
              </a:rPr>
              <a:t>://</a:t>
            </a:r>
            <a:r>
              <a:rPr lang="en-US" sz="2700" u="sng" dirty="0" smtClean="0">
                <a:hlinkClick r:id="rId3"/>
              </a:rPr>
              <a:t>phet.colorado.edu/</a:t>
            </a:r>
            <a:endParaRPr lang="en-US" sz="2700" dirty="0"/>
          </a:p>
          <a:p>
            <a:pPr lvl="0" algn="just">
              <a:lnSpc>
                <a:spcPct val="150000"/>
              </a:lnSpc>
            </a:pPr>
            <a:r>
              <a:rPr lang="en-US" sz="2800" dirty="0" smtClean="0">
                <a:hlinkClick r:id="rId4"/>
              </a:rPr>
              <a:t>http</a:t>
            </a:r>
            <a:r>
              <a:rPr lang="en-US" sz="2800" dirty="0">
                <a:hlinkClick r:id="rId4"/>
              </a:rPr>
              <a:t>://www.physicsclassroom.com/</a:t>
            </a:r>
            <a:endParaRPr lang="en-US" sz="2700" dirty="0"/>
          </a:p>
          <a:p>
            <a:pPr marL="457200" indent="-457200" algn="just">
              <a:lnSpc>
                <a:spcPct val="150000"/>
              </a:lnSpc>
              <a:buFont typeface="Wingdings" pitchFamily="2" charset="2"/>
              <a:buChar char="v"/>
            </a:pPr>
            <a:r>
              <a:rPr lang="en-US" sz="2700" b="1" smtClean="0">
                <a:solidFill>
                  <a:srgbClr val="C00000"/>
                </a:solidFill>
              </a:rPr>
              <a:t>Tham khảo bài giảng và chia sẻ bài giảng powerpoint  trên mạng</a:t>
            </a:r>
            <a:endParaRPr lang="en-US" sz="2700" b="1" dirty="0" smtClean="0">
              <a:solidFill>
                <a:srgbClr val="C00000"/>
              </a:solidFill>
            </a:endParaRPr>
          </a:p>
          <a:p>
            <a:pPr algn="just">
              <a:lnSpc>
                <a:spcPct val="150000"/>
              </a:lnSpc>
            </a:pPr>
            <a:r>
              <a:rPr lang="en-US" sz="2700" dirty="0" smtClean="0">
                <a:hlinkClick r:id="rId5"/>
              </a:rPr>
              <a:t>http</a:t>
            </a:r>
            <a:r>
              <a:rPr lang="en-US" sz="2700" dirty="0">
                <a:hlinkClick r:id="rId5"/>
              </a:rPr>
              <a:t>://www.slideshare.net/</a:t>
            </a:r>
            <a:endParaRPr lang="en-US" sz="2700" dirty="0"/>
          </a:p>
        </p:txBody>
      </p:sp>
      <p:sp>
        <p:nvSpPr>
          <p:cNvPr id="4" name="Rounded Rectangle 3"/>
          <p:cNvSpPr/>
          <p:nvPr/>
        </p:nvSpPr>
        <p:spPr>
          <a:xfrm>
            <a:off x="132008" y="85860"/>
            <a:ext cx="7496591" cy="647163"/>
          </a:xfrm>
          <a:prstGeom prst="roundRect">
            <a:avLst/>
          </a:prstGeom>
          <a:solidFill>
            <a:schemeClr val="bg1"/>
          </a:solidFill>
          <a:effectLst>
            <a:glow rad="2286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nb-NO" sz="2400" b="1" smtClean="0">
                <a:solidFill>
                  <a:srgbClr val="C00000"/>
                </a:solidFill>
                <a:latin typeface="Arial" pitchFamily="34" charset="0"/>
                <a:cs typeface="Arial" pitchFamily="34" charset="0"/>
              </a:rPr>
              <a:t>TRANG WEB HỖ TRỢ DH VẬT LÍ</a:t>
            </a:r>
            <a:endParaRPr lang="en-US" b="1" dirty="0">
              <a:solidFill>
                <a:srgbClr val="C00000"/>
              </a:solidFill>
            </a:endParaRPr>
          </a:p>
        </p:txBody>
      </p:sp>
      <p:sp>
        <p:nvSpPr>
          <p:cNvPr id="5" name="Rectangle 4">
            <a:hlinkClick r:id="rId6"/>
          </p:cNvPr>
          <p:cNvSpPr/>
          <p:nvPr/>
        </p:nvSpPr>
        <p:spPr>
          <a:xfrm>
            <a:off x="152400" y="5621593"/>
            <a:ext cx="4586127" cy="553998"/>
          </a:xfrm>
          <a:prstGeom prst="rect">
            <a:avLst/>
          </a:prstGeom>
        </p:spPr>
        <p:txBody>
          <a:bodyPr wrap="none">
            <a:spAutoFit/>
          </a:bodyPr>
          <a:lstStyle/>
          <a:p>
            <a:r>
              <a:rPr lang="en-US" sz="3000" dirty="0">
                <a:solidFill>
                  <a:srgbClr val="92D050"/>
                </a:solidFill>
                <a:latin typeface="TimesNewRomanPS-ItalicMT"/>
                <a:hlinkClick r:id="rId6"/>
              </a:rPr>
              <a:t>https://www.dropbox.com</a:t>
            </a:r>
            <a:r>
              <a:rPr lang="en-US" sz="3000" dirty="0">
                <a:solidFill>
                  <a:srgbClr val="92D050"/>
                </a:solidFill>
                <a:latin typeface="TimesNewRomanPS-ItalicMT"/>
              </a:rPr>
              <a:t>/</a:t>
            </a:r>
          </a:p>
        </p:txBody>
      </p:sp>
      <p:sp>
        <p:nvSpPr>
          <p:cNvPr id="2" name="Rectangle 1">
            <a:hlinkClick r:id="rId7"/>
          </p:cNvPr>
          <p:cNvSpPr/>
          <p:nvPr/>
        </p:nvSpPr>
        <p:spPr>
          <a:xfrm>
            <a:off x="204419" y="6358114"/>
            <a:ext cx="4443781" cy="477054"/>
          </a:xfrm>
          <a:prstGeom prst="rect">
            <a:avLst/>
          </a:prstGeom>
        </p:spPr>
        <p:txBody>
          <a:bodyPr wrap="none">
            <a:spAutoFit/>
          </a:bodyPr>
          <a:lstStyle/>
          <a:p>
            <a:r>
              <a:rPr lang="en-US" sz="2500"/>
              <a:t>https://www.google.com/drive/</a:t>
            </a:r>
          </a:p>
        </p:txBody>
      </p:sp>
      <p:sp>
        <p:nvSpPr>
          <p:cNvPr id="3" name="Rectangle 2"/>
          <p:cNvSpPr/>
          <p:nvPr/>
        </p:nvSpPr>
        <p:spPr>
          <a:xfrm>
            <a:off x="204418" y="4885933"/>
            <a:ext cx="8406181" cy="598177"/>
          </a:xfrm>
          <a:prstGeom prst="rect">
            <a:avLst/>
          </a:prstGeom>
        </p:spPr>
        <p:txBody>
          <a:bodyPr wrap="square">
            <a:spAutoFit/>
          </a:bodyPr>
          <a:lstStyle/>
          <a:p>
            <a:pPr marL="457200" indent="-457200" algn="just">
              <a:lnSpc>
                <a:spcPct val="150000"/>
              </a:lnSpc>
              <a:buFont typeface="Wingdings" pitchFamily="2" charset="2"/>
              <a:buChar char="v"/>
            </a:pPr>
            <a:r>
              <a:rPr lang="en-US" sz="2500" b="1" smtClean="0">
                <a:solidFill>
                  <a:srgbClr val="C00000"/>
                </a:solidFill>
              </a:rPr>
              <a:t>Chia sẻ và làm việc nhóm</a:t>
            </a:r>
            <a:endParaRPr lang="en-US" sz="2500" b="1" dirty="0">
              <a:solidFill>
                <a:srgbClr val="C00000"/>
              </a:solidFill>
            </a:endParaRPr>
          </a:p>
        </p:txBody>
      </p:sp>
    </p:spTree>
    <p:custDataLst>
      <p:tags r:id="rId1"/>
    </p:custDataLst>
    <p:extLst>
      <p:ext uri="{BB962C8B-B14F-4D97-AF65-F5344CB8AC3E}">
        <p14:creationId xmlns:p14="http://schemas.microsoft.com/office/powerpoint/2010/main" val="382995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0500" y="2457711"/>
            <a:ext cx="8763000" cy="1942577"/>
            <a:chOff x="0" y="1863404"/>
            <a:chExt cx="8763000" cy="1942577"/>
          </a:xfrm>
        </p:grpSpPr>
        <p:sp>
          <p:nvSpPr>
            <p:cNvPr id="4" name="Rounded Rectangle 3"/>
            <p:cNvSpPr/>
            <p:nvPr/>
          </p:nvSpPr>
          <p:spPr>
            <a:xfrm>
              <a:off x="0" y="1863404"/>
              <a:ext cx="8763000" cy="1942577"/>
            </a:xfrm>
            <a:prstGeom prst="roundRect">
              <a:avLst>
                <a:gd name="adj" fmla="val 10000"/>
              </a:avLst>
            </a:prstGeom>
            <a:solidFill>
              <a:srgbClr val="92D05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5" name="Rounded Rectangle 4"/>
            <p:cNvSpPr/>
            <p:nvPr/>
          </p:nvSpPr>
          <p:spPr>
            <a:xfrm>
              <a:off x="1921339" y="1863404"/>
              <a:ext cx="6841660" cy="1942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en-US" sz="4000" b="1" kern="1200" smtClean="0">
                  <a:solidFill>
                    <a:schemeClr val="accent2">
                      <a:lumMod val="50000"/>
                    </a:schemeClr>
                  </a:solidFill>
                </a:rPr>
                <a:t>VẬN DỤNG PP BTNB TRONG DH VẬT LÍ. </a:t>
              </a:r>
              <a:endParaRPr lang="en-US" sz="4000" b="1" kern="1200" dirty="0">
                <a:solidFill>
                  <a:schemeClr val="accent2">
                    <a:lumMod val="50000"/>
                  </a:schemeClr>
                </a:solidFill>
              </a:endParaRPr>
            </a:p>
          </p:txBody>
        </p:sp>
      </p:grpSp>
      <p:sp>
        <p:nvSpPr>
          <p:cNvPr id="3" name="Rounded Rectangle 2"/>
          <p:cNvSpPr/>
          <p:nvPr/>
        </p:nvSpPr>
        <p:spPr>
          <a:xfrm>
            <a:off x="359239" y="2706141"/>
            <a:ext cx="1752600" cy="1445717"/>
          </a:xfrm>
          <a:prstGeom prst="roundRect">
            <a:avLst>
              <a:gd name="adj" fmla="val 10000"/>
            </a:avLst>
          </a:prstGeom>
          <a:blipFill dpi="0" rotWithShape="1">
            <a:blip r:embed="rId3">
              <a:extLst>
                <a:ext uri="{28A0092B-C50C-407E-A947-70E740481C1C}">
                  <a14:useLocalDpi xmlns:a14="http://schemas.microsoft.com/office/drawing/2010/main" val="0"/>
                </a:ext>
              </a:extLst>
            </a:blip>
            <a:srcRect/>
            <a:stretch>
              <a:fillRect l="732" t="-67000" r="732" b="-67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6" name="Rectangle 5"/>
          <p:cNvSpPr/>
          <p:nvPr/>
        </p:nvSpPr>
        <p:spPr>
          <a:xfrm>
            <a:off x="135467" y="-5716"/>
            <a:ext cx="2685352" cy="923330"/>
          </a:xfrm>
          <a:prstGeom prst="rect">
            <a:avLst/>
          </a:prstGeom>
          <a:noFill/>
        </p:spPr>
        <p:txBody>
          <a:bodyPr wrap="none" lIns="91440" tIns="45720" rIns="91440" bIns="45720">
            <a:spAutoFit/>
          </a:bodyPr>
          <a:lstStyle/>
          <a:p>
            <a:pPr algn="ctr"/>
            <a:r>
              <a:rPr lang="en-US" sz="5400" b="0" cap="none" spc="0" smtClean="0">
                <a:ln w="0"/>
                <a:solidFill>
                  <a:schemeClr val="bg1"/>
                </a:solidFill>
                <a:effectLst>
                  <a:outerShdw blurRad="38100" dist="19050" dir="2700000" algn="tl" rotWithShape="0">
                    <a:schemeClr val="dk1">
                      <a:alpha val="40000"/>
                    </a:schemeClr>
                  </a:outerShdw>
                </a:effectLst>
              </a:rPr>
              <a:t>PHẦN 2</a:t>
            </a:r>
            <a:endParaRPr lang="en-US" sz="5400" b="0" cap="none" spc="0">
              <a:ln w="0"/>
              <a:solidFill>
                <a:schemeClr val="bg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689044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nvSpPr>
        <p:spPr bwMode="gray">
          <a:xfrm>
            <a:off x="38100" y="154995"/>
            <a:ext cx="70866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i="0" u="none" kern="120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Tahoma" panose="020B0604030504040204" pitchFamily="34" charset="0"/>
                <a:cs typeface="Tahoma" panose="020B0604030504040204" pitchFamily="34" charset="0"/>
              </a:defRPr>
            </a:lvl2pPr>
            <a:lvl3pPr algn="l" rtl="0" eaLnBrk="0" fontAlgn="base" hangingPunct="0">
              <a:spcBef>
                <a:spcPct val="0"/>
              </a:spcBef>
              <a:spcAft>
                <a:spcPct val="0"/>
              </a:spcAft>
              <a:defRPr sz="3200" b="1">
                <a:solidFill>
                  <a:schemeClr val="tx2"/>
                </a:solidFill>
                <a:latin typeface="Tahoma" panose="020B0604030504040204" pitchFamily="34" charset="0"/>
                <a:cs typeface="Tahoma" panose="020B0604030504040204" pitchFamily="34" charset="0"/>
              </a:defRPr>
            </a:lvl3pPr>
            <a:lvl4pPr algn="l" rtl="0" eaLnBrk="0" fontAlgn="base" hangingPunct="0">
              <a:spcBef>
                <a:spcPct val="0"/>
              </a:spcBef>
              <a:spcAft>
                <a:spcPct val="0"/>
              </a:spcAft>
              <a:defRPr sz="3200" b="1">
                <a:solidFill>
                  <a:schemeClr val="tx2"/>
                </a:solidFill>
                <a:latin typeface="Tahoma" panose="020B0604030504040204" pitchFamily="34" charset="0"/>
                <a:cs typeface="Tahoma" panose="020B0604030504040204" pitchFamily="34" charset="0"/>
              </a:defRPr>
            </a:lvl4pPr>
            <a:lvl5pPr algn="l" rtl="0" eaLnBrk="0" fontAlgn="base" hangingPunct="0">
              <a:spcBef>
                <a:spcPct val="0"/>
              </a:spcBef>
              <a:spcAft>
                <a:spcPct val="0"/>
              </a:spcAft>
              <a:defRPr sz="3200" b="1">
                <a:solidFill>
                  <a:schemeClr val="tx2"/>
                </a:solidFill>
                <a:latin typeface="Tahoma" panose="020B0604030504040204" pitchFamily="34" charset="0"/>
                <a:cs typeface="Tahoma" panose="020B0604030504040204" pitchFamily="34" charset="0"/>
              </a:defRPr>
            </a:lvl5pPr>
            <a:lvl6pPr marL="457200" algn="l" rtl="0" fontAlgn="base">
              <a:spcBef>
                <a:spcPct val="0"/>
              </a:spcBef>
              <a:spcAft>
                <a:spcPct val="0"/>
              </a:spcAft>
              <a:defRPr sz="3200" b="1">
                <a:solidFill>
                  <a:schemeClr val="tx2"/>
                </a:solidFill>
                <a:latin typeface="Tahoma" panose="020B0604030504040204" pitchFamily="34" charset="0"/>
                <a:cs typeface="Tahoma" panose="020B0604030504040204" pitchFamily="34" charset="0"/>
              </a:defRPr>
            </a:lvl6pPr>
            <a:lvl7pPr marL="914400" algn="l" rtl="0" fontAlgn="base">
              <a:spcBef>
                <a:spcPct val="0"/>
              </a:spcBef>
              <a:spcAft>
                <a:spcPct val="0"/>
              </a:spcAft>
              <a:defRPr sz="3200" b="1">
                <a:solidFill>
                  <a:schemeClr val="tx2"/>
                </a:solidFill>
                <a:latin typeface="Tahoma" panose="020B0604030504040204" pitchFamily="34" charset="0"/>
                <a:cs typeface="Tahoma" panose="020B0604030504040204" pitchFamily="34" charset="0"/>
              </a:defRPr>
            </a:lvl7pPr>
            <a:lvl8pPr marL="1371600" algn="l" rtl="0" fontAlgn="base">
              <a:spcBef>
                <a:spcPct val="0"/>
              </a:spcBef>
              <a:spcAft>
                <a:spcPct val="0"/>
              </a:spcAft>
              <a:defRPr sz="3200" b="1">
                <a:solidFill>
                  <a:schemeClr val="tx2"/>
                </a:solidFill>
                <a:latin typeface="Tahoma" panose="020B0604030504040204" pitchFamily="34" charset="0"/>
                <a:cs typeface="Tahoma" panose="020B0604030504040204" pitchFamily="34" charset="0"/>
              </a:defRPr>
            </a:lvl8pPr>
            <a:lvl9pPr marL="1828800" algn="l" rtl="0" fontAlgn="base">
              <a:spcBef>
                <a:spcPct val="0"/>
              </a:spcBef>
              <a:spcAft>
                <a:spcPct val="0"/>
              </a:spcAft>
              <a:defRPr sz="3200" b="1">
                <a:solidFill>
                  <a:schemeClr val="tx2"/>
                </a:solidFill>
                <a:latin typeface="Tahoma" panose="020B0604030504040204" pitchFamily="34" charset="0"/>
                <a:cs typeface="Tahoma" panose="020B0604030504040204" pitchFamily="34" charset="0"/>
              </a:defRPr>
            </a:lvl9pPr>
          </a:lstStyle>
          <a:p>
            <a:pPr eaLnBrk="1" hangingPunct="1"/>
            <a:r>
              <a:rPr lang="en-US" altLang="en-US" sz="2400" smtClean="0">
                <a:solidFill>
                  <a:schemeClr val="bg1"/>
                </a:solidFill>
              </a:rPr>
              <a:t>Những thay đổi đang diễn ra</a:t>
            </a:r>
          </a:p>
        </p:txBody>
      </p:sp>
      <p:grpSp>
        <p:nvGrpSpPr>
          <p:cNvPr id="6" name="Group 5"/>
          <p:cNvGrpSpPr>
            <a:grpSpLocks/>
          </p:cNvGrpSpPr>
          <p:nvPr/>
        </p:nvGrpSpPr>
        <p:grpSpPr bwMode="auto">
          <a:xfrm>
            <a:off x="2968625" y="1562100"/>
            <a:ext cx="2486025" cy="2252663"/>
            <a:chOff x="2057" y="862"/>
            <a:chExt cx="1549" cy="1351"/>
          </a:xfrm>
        </p:grpSpPr>
        <p:sp>
          <p:nvSpPr>
            <p:cNvPr id="23" name="AutoShape 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sp>
          <p:nvSpPr>
            <p:cNvPr id="24" name="AutoShape 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sp>
          <p:nvSpPr>
            <p:cNvPr id="25" name="AutoShape 7" descr="cong nghe 001"/>
            <p:cNvSpPr>
              <a:spLocks noChangeArrowheads="1"/>
            </p:cNvSpPr>
            <p:nvPr/>
          </p:nvSpPr>
          <p:spPr bwMode="gray">
            <a:xfrm>
              <a:off x="2147" y="942"/>
              <a:ext cx="1350" cy="1168"/>
            </a:xfrm>
            <a:prstGeom prst="hexagon">
              <a:avLst>
                <a:gd name="adj" fmla="val 28896"/>
                <a:gd name="vf" fmla="val 115470"/>
              </a:avLst>
            </a:prstGeom>
            <a:blipFill dpi="0" rotWithShape="1">
              <a:blip r:embed="rId4"/>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grpSp>
      <p:grpSp>
        <p:nvGrpSpPr>
          <p:cNvPr id="7" name="Group 6"/>
          <p:cNvGrpSpPr>
            <a:grpSpLocks/>
          </p:cNvGrpSpPr>
          <p:nvPr/>
        </p:nvGrpSpPr>
        <p:grpSpPr bwMode="auto">
          <a:xfrm>
            <a:off x="1093788" y="2705100"/>
            <a:ext cx="2487612" cy="2252663"/>
            <a:chOff x="1110" y="2656"/>
            <a:chExt cx="1549" cy="1351"/>
          </a:xfrm>
        </p:grpSpPr>
        <p:sp>
          <p:nvSpPr>
            <p:cNvPr id="20" name="AutoShape 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sp>
          <p:nvSpPr>
            <p:cNvPr id="21" name="AutoShape 1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sp>
          <p:nvSpPr>
            <p:cNvPr id="22" name="AutoShape 11" descr="toan cau hoa 003"/>
            <p:cNvSpPr>
              <a:spLocks noChangeArrowheads="1"/>
            </p:cNvSpPr>
            <p:nvPr/>
          </p:nvSpPr>
          <p:spPr bwMode="gray">
            <a:xfrm>
              <a:off x="1200" y="2736"/>
              <a:ext cx="1350" cy="1168"/>
            </a:xfrm>
            <a:prstGeom prst="hexagon">
              <a:avLst>
                <a:gd name="adj" fmla="val 28896"/>
                <a:gd name="vf" fmla="val 115470"/>
              </a:avLst>
            </a:prstGeom>
            <a:blipFill dpi="0" rotWithShape="1">
              <a:blip r:embed="rId5"/>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grpSp>
      <p:sp>
        <p:nvSpPr>
          <p:cNvPr id="8" name="Text Box 12"/>
          <p:cNvSpPr txBox="1">
            <a:spLocks noChangeArrowheads="1"/>
          </p:cNvSpPr>
          <p:nvPr/>
        </p:nvSpPr>
        <p:spPr bwMode="gray">
          <a:xfrm>
            <a:off x="2590800" y="1028700"/>
            <a:ext cx="3109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lgn="ctr">
              <a:defRPr/>
            </a:pPr>
            <a:r>
              <a:rPr lang="en-US" altLang="en-US" sz="2400">
                <a:solidFill>
                  <a:srgbClr val="FF0000"/>
                </a:solidFill>
                <a:effectLst>
                  <a:outerShdw blurRad="38100" dist="38100" dir="2700000" algn="tl">
                    <a:srgbClr val="C0C0C0"/>
                  </a:outerShdw>
                </a:effectLst>
                <a:latin typeface="Tahoma" panose="020B0604030504040204" pitchFamily="34" charset="0"/>
              </a:rPr>
              <a:t>Công nghệ chi phối</a:t>
            </a:r>
            <a:endParaRPr lang="en-US" altLang="en-US" sz="1400" b="0">
              <a:solidFill>
                <a:srgbClr val="FF0000"/>
              </a:solidFill>
              <a:effectLst>
                <a:outerShdw blurRad="38100" dist="38100" dir="2700000" algn="tl">
                  <a:srgbClr val="C0C0C0"/>
                </a:outerShdw>
              </a:effectLst>
              <a:latin typeface="Tahoma" panose="020B0604030504040204" pitchFamily="34" charset="0"/>
            </a:endParaRPr>
          </a:p>
        </p:txBody>
      </p:sp>
      <p:grpSp>
        <p:nvGrpSpPr>
          <p:cNvPr id="9" name="Group 8"/>
          <p:cNvGrpSpPr>
            <a:grpSpLocks/>
          </p:cNvGrpSpPr>
          <p:nvPr/>
        </p:nvGrpSpPr>
        <p:grpSpPr bwMode="auto">
          <a:xfrm>
            <a:off x="4876800" y="2705100"/>
            <a:ext cx="2487613" cy="2252663"/>
            <a:chOff x="3174" y="2656"/>
            <a:chExt cx="1549" cy="1351"/>
          </a:xfrm>
        </p:grpSpPr>
        <p:sp>
          <p:nvSpPr>
            <p:cNvPr id="17" name="AutoShape 1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sp>
          <p:nvSpPr>
            <p:cNvPr id="18" name="AutoShape 1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sp>
          <p:nvSpPr>
            <p:cNvPr id="19" name="AutoShape 17" descr="tai nguyen 001"/>
            <p:cNvSpPr>
              <a:spLocks noChangeArrowheads="1"/>
            </p:cNvSpPr>
            <p:nvPr/>
          </p:nvSpPr>
          <p:spPr bwMode="gray">
            <a:xfrm>
              <a:off x="3264" y="2736"/>
              <a:ext cx="1350" cy="1168"/>
            </a:xfrm>
            <a:prstGeom prst="hexagon">
              <a:avLst>
                <a:gd name="adj" fmla="val 28896"/>
                <a:gd name="vf" fmla="val 115470"/>
              </a:avLst>
            </a:prstGeom>
            <a:blipFill dpi="0" rotWithShape="1">
              <a:blip r:embed="rId6"/>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grpSp>
      <p:grpSp>
        <p:nvGrpSpPr>
          <p:cNvPr id="10" name="Group 9"/>
          <p:cNvGrpSpPr>
            <a:grpSpLocks/>
          </p:cNvGrpSpPr>
          <p:nvPr/>
        </p:nvGrpSpPr>
        <p:grpSpPr bwMode="auto">
          <a:xfrm>
            <a:off x="2987675" y="3848100"/>
            <a:ext cx="2487613" cy="2252663"/>
            <a:chOff x="3174" y="2656"/>
            <a:chExt cx="1549" cy="1351"/>
          </a:xfrm>
        </p:grpSpPr>
        <p:sp>
          <p:nvSpPr>
            <p:cNvPr id="14" name="AutoShape 2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sp>
          <p:nvSpPr>
            <p:cNvPr id="15" name="AutoShape 2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sp>
          <p:nvSpPr>
            <p:cNvPr id="16" name="AutoShape 22" descr="sang tao 001"/>
            <p:cNvSpPr>
              <a:spLocks noChangeArrowheads="1"/>
            </p:cNvSpPr>
            <p:nvPr/>
          </p:nvSpPr>
          <p:spPr bwMode="gray">
            <a:xfrm>
              <a:off x="3264" y="2736"/>
              <a:ext cx="1350" cy="1168"/>
            </a:xfrm>
            <a:prstGeom prst="hexagon">
              <a:avLst>
                <a:gd name="adj" fmla="val 28896"/>
                <a:gd name="vf" fmla="val 115470"/>
              </a:avLst>
            </a:prstGeom>
            <a:blipFill dpi="0" rotWithShape="1">
              <a:blip r:embed="rId7"/>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endParaRPr lang="en-US" altLang="en-US"/>
            </a:p>
          </p:txBody>
        </p:sp>
      </p:grpSp>
      <p:sp>
        <p:nvSpPr>
          <p:cNvPr id="11" name="Text Box 25"/>
          <p:cNvSpPr txBox="1">
            <a:spLocks noChangeArrowheads="1"/>
          </p:cNvSpPr>
          <p:nvPr/>
        </p:nvSpPr>
        <p:spPr bwMode="gray">
          <a:xfrm>
            <a:off x="685800" y="4991100"/>
            <a:ext cx="222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lgn="ctr">
              <a:defRPr/>
            </a:pPr>
            <a:r>
              <a:rPr lang="en-US" altLang="en-US" sz="2400">
                <a:solidFill>
                  <a:srgbClr val="FF0000"/>
                </a:solidFill>
                <a:effectLst>
                  <a:outerShdw blurRad="38100" dist="38100" dir="2700000" algn="tl">
                    <a:srgbClr val="C0C0C0"/>
                  </a:outerShdw>
                </a:effectLst>
                <a:latin typeface="Tahoma" panose="020B0604030504040204" pitchFamily="34" charset="0"/>
              </a:rPr>
              <a:t>Toàn cầu hoá</a:t>
            </a:r>
            <a:endParaRPr lang="en-US" altLang="en-US" sz="1400" b="0">
              <a:solidFill>
                <a:srgbClr val="FF0000"/>
              </a:solidFill>
              <a:effectLst>
                <a:outerShdw blurRad="38100" dist="38100" dir="2700000" algn="tl">
                  <a:srgbClr val="C0C0C0"/>
                </a:outerShdw>
              </a:effectLst>
              <a:latin typeface="Tahoma" panose="020B0604030504040204" pitchFamily="34" charset="0"/>
            </a:endParaRPr>
          </a:p>
        </p:txBody>
      </p:sp>
      <p:sp>
        <p:nvSpPr>
          <p:cNvPr id="12" name="Text Box 26"/>
          <p:cNvSpPr txBox="1">
            <a:spLocks noChangeArrowheads="1"/>
          </p:cNvSpPr>
          <p:nvPr/>
        </p:nvSpPr>
        <p:spPr bwMode="gray">
          <a:xfrm>
            <a:off x="2819400" y="6134100"/>
            <a:ext cx="264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lgn="ctr">
              <a:defRPr/>
            </a:pPr>
            <a:r>
              <a:rPr lang="en-US" altLang="en-US" sz="2400">
                <a:solidFill>
                  <a:srgbClr val="FF0000"/>
                </a:solidFill>
                <a:effectLst>
                  <a:outerShdw blurRad="38100" dist="38100" dir="2700000" algn="tl">
                    <a:srgbClr val="C0C0C0"/>
                  </a:outerShdw>
                </a:effectLst>
                <a:latin typeface="Tahoma" panose="020B0604030504040204" pitchFamily="34" charset="0"/>
              </a:rPr>
              <a:t>Tư duy sáng tạo</a:t>
            </a:r>
            <a:endParaRPr lang="en-US" altLang="en-US" sz="1400" b="0">
              <a:solidFill>
                <a:srgbClr val="FF0000"/>
              </a:solidFill>
              <a:effectLst>
                <a:outerShdw blurRad="38100" dist="38100" dir="2700000" algn="tl">
                  <a:srgbClr val="C0C0C0"/>
                </a:outerShdw>
              </a:effectLst>
              <a:latin typeface="Tahoma" panose="020B0604030504040204" pitchFamily="34" charset="0"/>
            </a:endParaRPr>
          </a:p>
        </p:txBody>
      </p:sp>
      <p:sp>
        <p:nvSpPr>
          <p:cNvPr id="13" name="Text Box 27"/>
          <p:cNvSpPr txBox="1">
            <a:spLocks noChangeArrowheads="1"/>
          </p:cNvSpPr>
          <p:nvPr/>
        </p:nvSpPr>
        <p:spPr bwMode="gray">
          <a:xfrm>
            <a:off x="5562600" y="4991100"/>
            <a:ext cx="3581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Tahoma" panose="020B060403050404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Tahoma" panose="020B0604030504040204" pitchFamily="34" charset="0"/>
              </a:defRPr>
            </a:lvl9pPr>
          </a:lstStyle>
          <a:p>
            <a:pPr>
              <a:defRPr/>
            </a:pPr>
            <a:r>
              <a:rPr lang="en-US" altLang="en-US" sz="2400">
                <a:solidFill>
                  <a:srgbClr val="FF0000"/>
                </a:solidFill>
                <a:effectLst>
                  <a:outerShdw blurRad="38100" dist="38100" dir="2700000" algn="tl">
                    <a:srgbClr val="C0C0C0"/>
                  </a:outerShdw>
                </a:effectLst>
                <a:latin typeface="Tahoma" panose="020B0604030504040204" pitchFamily="34" charset="0"/>
              </a:rPr>
              <a:t>Tài </a:t>
            </a:r>
            <a:r>
              <a:rPr lang="en-US" altLang="en-US" sz="2400" smtClean="0">
                <a:solidFill>
                  <a:srgbClr val="FF0000"/>
                </a:solidFill>
                <a:effectLst>
                  <a:outerShdw blurRad="38100" dist="38100" dir="2700000" algn="tl">
                    <a:srgbClr val="C0C0C0"/>
                  </a:outerShdw>
                </a:effectLst>
                <a:latin typeface="Tahoma" panose="020B0604030504040204" pitchFamily="34" charset="0"/>
              </a:rPr>
              <a:t>nguyên thông </a:t>
            </a:r>
            <a:r>
              <a:rPr lang="en-US" altLang="en-US" sz="2400">
                <a:solidFill>
                  <a:srgbClr val="FF0000"/>
                </a:solidFill>
                <a:effectLst>
                  <a:outerShdw blurRad="38100" dist="38100" dir="2700000" algn="tl">
                    <a:srgbClr val="C0C0C0"/>
                  </a:outerShdw>
                </a:effectLst>
                <a:latin typeface="Tahoma" panose="020B0604030504040204" pitchFamily="34" charset="0"/>
              </a:rPr>
              <a:t>tin</a:t>
            </a:r>
            <a:endParaRPr lang="en-US" altLang="en-US" sz="1400" b="0">
              <a:solidFill>
                <a:srgbClr val="FF0000"/>
              </a:solidFill>
              <a:effectLst>
                <a:outerShdw blurRad="38100" dist="38100" dir="2700000" algn="tl">
                  <a:srgbClr val="C0C0C0"/>
                </a:outerShdw>
              </a:effectLst>
              <a:latin typeface="Tahoma" panose="020B0604030504040204" pitchFamily="34" charset="0"/>
            </a:endParaRPr>
          </a:p>
        </p:txBody>
      </p:sp>
    </p:spTree>
    <p:custDataLst>
      <p:tags r:id="rId1"/>
    </p:custDataLst>
    <p:extLst>
      <p:ext uri="{BB962C8B-B14F-4D97-AF65-F5344CB8AC3E}">
        <p14:creationId xmlns:p14="http://schemas.microsoft.com/office/powerpoint/2010/main" val="19384207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ation-lamap.org/sites/default/files/upload/media/minisites/action_internationale/ressources/logoLAMAP-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96951"/>
            <a:ext cx="2319964" cy="290364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4"/>
          <p:cNvSpPr>
            <a:spLocks noChangeArrowheads="1"/>
          </p:cNvSpPr>
          <p:nvPr/>
        </p:nvSpPr>
        <p:spPr bwMode="gray">
          <a:xfrm>
            <a:off x="228600" y="938989"/>
            <a:ext cx="4302349" cy="762000"/>
          </a:xfrm>
          <a:prstGeom prst="roundRect">
            <a:avLst>
              <a:gd name="adj" fmla="val 9106"/>
            </a:avLst>
          </a:prstGeom>
          <a:gradFill rotWithShape="1">
            <a:gsLst>
              <a:gs pos="0">
                <a:srgbClr val="2A3D6C"/>
              </a:gs>
              <a:gs pos="50000">
                <a:srgbClr val="5B84E9"/>
              </a:gs>
              <a:gs pos="100000">
                <a:srgbClr val="2A3D6C"/>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r>
              <a:rPr lang="en-US" altLang="en-US" sz="2800" b="0" smtClean="0">
                <a:solidFill>
                  <a:schemeClr val="bg1"/>
                </a:solidFill>
                <a:latin typeface="Tahoma" panose="020B0604030504040204" pitchFamily="34" charset="0"/>
              </a:rPr>
              <a:t>PP “Bàn tay nặn bột”</a:t>
            </a:r>
            <a:endParaRPr lang="en-US" altLang="en-US" sz="2800" b="0">
              <a:solidFill>
                <a:schemeClr val="bg1"/>
              </a:solidFill>
              <a:latin typeface="Tahoma" panose="020B0604030504040204" pitchFamily="34" charset="0"/>
            </a:endParaRPr>
          </a:p>
        </p:txBody>
      </p:sp>
      <p:sp>
        <p:nvSpPr>
          <p:cNvPr id="4" name="AutoShape 25"/>
          <p:cNvSpPr>
            <a:spLocks noChangeArrowheads="1"/>
          </p:cNvSpPr>
          <p:nvPr/>
        </p:nvSpPr>
        <p:spPr bwMode="gray">
          <a:xfrm>
            <a:off x="2345314" y="4546605"/>
            <a:ext cx="6036686" cy="1116371"/>
          </a:xfrm>
          <a:prstGeom prst="roundRect">
            <a:avLst>
              <a:gd name="adj" fmla="val 9106"/>
            </a:avLst>
          </a:prstGeom>
          <a:gradFill rotWithShape="1">
            <a:gsLst>
              <a:gs pos="0">
                <a:srgbClr val="285D6E"/>
              </a:gs>
              <a:gs pos="50000">
                <a:srgbClr val="57C9ED"/>
              </a:gs>
              <a:gs pos="100000">
                <a:srgbClr val="285D6E"/>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pPr algn="just"/>
            <a:r>
              <a:rPr lang="vi-VN" sz="2600" smtClean="0">
                <a:solidFill>
                  <a:schemeClr val="bg1"/>
                </a:solidFill>
              </a:rPr>
              <a:t>Vận </a:t>
            </a:r>
            <a:r>
              <a:rPr lang="vi-VN" sz="2600">
                <a:solidFill>
                  <a:schemeClr val="bg1"/>
                </a:solidFill>
              </a:rPr>
              <a:t>dụng phương pháp </a:t>
            </a:r>
            <a:r>
              <a:rPr lang="vi-VN" sz="2600" smtClean="0">
                <a:solidFill>
                  <a:schemeClr val="bg1"/>
                </a:solidFill>
              </a:rPr>
              <a:t>BTNB</a:t>
            </a:r>
            <a:r>
              <a:rPr lang="en-US" sz="2600" smtClean="0">
                <a:solidFill>
                  <a:schemeClr val="bg1"/>
                </a:solidFill>
              </a:rPr>
              <a:t> trong </a:t>
            </a:r>
          </a:p>
          <a:p>
            <a:pPr algn="just"/>
            <a:r>
              <a:rPr lang="en-US" sz="2600" smtClean="0">
                <a:solidFill>
                  <a:schemeClr val="bg1"/>
                </a:solidFill>
              </a:rPr>
              <a:t>dạy </a:t>
            </a:r>
            <a:r>
              <a:rPr lang="en-US" sz="2600">
                <a:solidFill>
                  <a:schemeClr val="bg1"/>
                </a:solidFill>
              </a:rPr>
              <a:t>học </a:t>
            </a:r>
            <a:r>
              <a:rPr lang="en-US" sz="2600" smtClean="0">
                <a:solidFill>
                  <a:schemeClr val="bg1"/>
                </a:solidFill>
              </a:rPr>
              <a:t>môn Vật lí</a:t>
            </a:r>
            <a:endParaRPr lang="en-US" altLang="en-US" sz="2600" b="0">
              <a:solidFill>
                <a:schemeClr val="bg1"/>
              </a:solidFill>
              <a:latin typeface="Tahoma" panose="020B0604030504040204" pitchFamily="34" charset="0"/>
            </a:endParaRPr>
          </a:p>
        </p:txBody>
      </p:sp>
      <p:sp>
        <p:nvSpPr>
          <p:cNvPr id="5" name="AutoShape 27"/>
          <p:cNvSpPr>
            <a:spLocks noChangeArrowheads="1"/>
          </p:cNvSpPr>
          <p:nvPr/>
        </p:nvSpPr>
        <p:spPr bwMode="blackWhite">
          <a:xfrm>
            <a:off x="2345314" y="1854201"/>
            <a:ext cx="6595486" cy="1185124"/>
          </a:xfrm>
          <a:prstGeom prst="roundRect">
            <a:avLst>
              <a:gd name="adj" fmla="val 9106"/>
            </a:avLst>
          </a:prstGeom>
          <a:gradFill rotWithShape="1">
            <a:gsLst>
              <a:gs pos="0">
                <a:srgbClr val="642C13"/>
              </a:gs>
              <a:gs pos="50000">
                <a:srgbClr val="D85E28"/>
              </a:gs>
              <a:gs pos="100000">
                <a:srgbClr val="642C13"/>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pPr algn="just"/>
            <a:r>
              <a:rPr lang="en-US" altLang="en-US" sz="2800" b="0" smtClean="0">
                <a:solidFill>
                  <a:schemeClr val="bg1"/>
                </a:solidFill>
                <a:latin typeface="Tahoma" panose="020B0604030504040204" pitchFamily="34" charset="0"/>
              </a:rPr>
              <a:t>Những nguyên tắc của của DH dựa trên </a:t>
            </a:r>
          </a:p>
          <a:p>
            <a:pPr algn="just"/>
            <a:r>
              <a:rPr lang="en-US" altLang="en-US" sz="2800" b="0" smtClean="0">
                <a:solidFill>
                  <a:schemeClr val="bg1"/>
                </a:solidFill>
                <a:latin typeface="Tahoma" panose="020B0604030504040204" pitchFamily="34" charset="0"/>
              </a:rPr>
              <a:t>cơ sở tìm tòi – nghiên cứu</a:t>
            </a:r>
            <a:endParaRPr lang="en-US" altLang="en-US" sz="2800" b="0">
              <a:solidFill>
                <a:schemeClr val="bg1"/>
              </a:solidFill>
              <a:latin typeface="Tahoma" panose="020B0604030504040204" pitchFamily="34" charset="0"/>
            </a:endParaRPr>
          </a:p>
        </p:txBody>
      </p:sp>
      <p:sp>
        <p:nvSpPr>
          <p:cNvPr id="6" name="AutoShape 28"/>
          <p:cNvSpPr>
            <a:spLocks noChangeArrowheads="1"/>
          </p:cNvSpPr>
          <p:nvPr/>
        </p:nvSpPr>
        <p:spPr bwMode="blackWhite">
          <a:xfrm>
            <a:off x="2362200" y="3217339"/>
            <a:ext cx="6019800" cy="1143000"/>
          </a:xfrm>
          <a:prstGeom prst="roundRect">
            <a:avLst>
              <a:gd name="adj" fmla="val 9106"/>
            </a:avLst>
          </a:prstGeom>
          <a:gradFill rotWithShape="1">
            <a:gsLst>
              <a:gs pos="0">
                <a:srgbClr val="31492C"/>
              </a:gs>
              <a:gs pos="50000">
                <a:srgbClr val="699D5F"/>
              </a:gs>
              <a:gs pos="100000">
                <a:srgbClr val="31492C"/>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pPr algn="just"/>
            <a:r>
              <a:rPr lang="en-US" altLang="en-US" sz="2600" b="0" smtClean="0">
                <a:solidFill>
                  <a:schemeClr val="bg1"/>
                </a:solidFill>
                <a:latin typeface="Tahoma" panose="020B0604030504040204" pitchFamily="34" charset="0"/>
              </a:rPr>
              <a:t>Những điều kiện và yêu cầu cần thiết </a:t>
            </a:r>
          </a:p>
          <a:p>
            <a:pPr algn="just"/>
            <a:r>
              <a:rPr lang="en-US" altLang="en-US" sz="2600" b="0" smtClean="0">
                <a:solidFill>
                  <a:schemeClr val="bg1"/>
                </a:solidFill>
                <a:latin typeface="Tahoma" panose="020B0604030504040204" pitchFamily="34" charset="0"/>
              </a:rPr>
              <a:t>khi DH theo PP BTNB</a:t>
            </a:r>
            <a:endParaRPr lang="en-US" altLang="en-US" sz="2600" b="0">
              <a:solidFill>
                <a:schemeClr val="bg1"/>
              </a:solidFill>
              <a:latin typeface="Tahoma" panose="020B0604030504040204" pitchFamily="34" charset="0"/>
            </a:endParaRPr>
          </a:p>
        </p:txBody>
      </p:sp>
      <p:sp>
        <p:nvSpPr>
          <p:cNvPr id="8" name="AutoShape 25"/>
          <p:cNvSpPr>
            <a:spLocks noChangeArrowheads="1"/>
          </p:cNvSpPr>
          <p:nvPr/>
        </p:nvSpPr>
        <p:spPr bwMode="gray">
          <a:xfrm>
            <a:off x="431800" y="5884336"/>
            <a:ext cx="8559800" cy="759547"/>
          </a:xfrm>
          <a:prstGeom prst="roundRect">
            <a:avLst>
              <a:gd name="adj" fmla="val 9106"/>
            </a:avLst>
          </a:prstGeom>
          <a:gradFill rotWithShape="1">
            <a:gsLst>
              <a:gs pos="0">
                <a:srgbClr val="285D6E"/>
              </a:gs>
              <a:gs pos="50000">
                <a:srgbClr val="57C9ED"/>
              </a:gs>
              <a:gs pos="100000">
                <a:srgbClr val="285D6E"/>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pPr algn="just"/>
            <a:r>
              <a:rPr lang="en-US" sz="2600" smtClean="0">
                <a:solidFill>
                  <a:schemeClr val="bg1"/>
                </a:solidFill>
              </a:rPr>
              <a:t>Soạn thảo tiến trình DH Vật lí theo PP BTNB</a:t>
            </a:r>
          </a:p>
        </p:txBody>
      </p:sp>
    </p:spTree>
    <p:custDataLst>
      <p:tags r:id="rId1"/>
    </p:custDataLst>
    <p:extLst>
      <p:ext uri="{BB962C8B-B14F-4D97-AF65-F5344CB8AC3E}">
        <p14:creationId xmlns:p14="http://schemas.microsoft.com/office/powerpoint/2010/main" val="85455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ondation-lamap.org/sites/default/files/upload/media/minisites/action_internationale/ressources/logoLAMAP-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982551"/>
            <a:ext cx="2319964" cy="2903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
          <p:cNvSpPr txBox="1">
            <a:spLocks noChangeArrowheads="1"/>
          </p:cNvSpPr>
          <p:nvPr/>
        </p:nvSpPr>
        <p:spPr bwMode="auto">
          <a:xfrm>
            <a:off x="0" y="4076482"/>
            <a:ext cx="8839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i="1">
                <a:latin typeface="Times New Roman" panose="02020603050405020304" pitchFamily="18" charset="0"/>
              </a:rPr>
              <a:t>"Bàn tay nặn bột"</a:t>
            </a:r>
            <a:r>
              <a:rPr lang="en-US" altLang="en-US" sz="2800">
                <a:latin typeface="Times New Roman" panose="02020603050405020304" pitchFamily="18" charset="0"/>
              </a:rPr>
              <a:t> (BTNB) chú trọng đến việc hình thành kiến thức cho học sinh bằng các </a:t>
            </a:r>
            <a:r>
              <a:rPr lang="en-US" altLang="en-US" sz="2800" i="1">
                <a:solidFill>
                  <a:srgbClr val="FF0000"/>
                </a:solidFill>
                <a:latin typeface="Times New Roman" panose="02020603050405020304" pitchFamily="18" charset="0"/>
              </a:rPr>
              <a:t>thí nghiệm tìm tòi - nghiên cứu</a:t>
            </a:r>
            <a:r>
              <a:rPr lang="en-US" altLang="en-US" sz="2800">
                <a:latin typeface="Times New Roman" panose="02020603050405020304" pitchFamily="18" charset="0"/>
              </a:rPr>
              <a:t> để chính các em tìm ra câu trả lời cho các vấn đề được đặt ra trong cuộc sống thông qua tiến hành thí nghiệm, quan sát, nghiên cứu tài liệu hay điều </a:t>
            </a:r>
            <a:r>
              <a:rPr lang="en-US" altLang="en-US" sz="2800" smtClean="0">
                <a:latin typeface="Times New Roman" panose="02020603050405020304" pitchFamily="18" charset="0"/>
              </a:rPr>
              <a:t>tra</a:t>
            </a:r>
            <a:endParaRPr lang="en-US" altLang="en-US" sz="2800">
              <a:latin typeface="Times New Roman" panose="02020603050405020304" pitchFamily="18" charset="0"/>
            </a:endParaRPr>
          </a:p>
        </p:txBody>
      </p:sp>
      <p:sp>
        <p:nvSpPr>
          <p:cNvPr id="3" name="Text Box 4"/>
          <p:cNvSpPr txBox="1">
            <a:spLocks noChangeArrowheads="1"/>
          </p:cNvSpPr>
          <p:nvPr/>
        </p:nvSpPr>
        <p:spPr bwMode="auto">
          <a:xfrm>
            <a:off x="0" y="1524000"/>
            <a:ext cx="6629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10000"/>
              </a:spcBef>
            </a:pPr>
            <a:r>
              <a:rPr lang="en-US" altLang="en-US" sz="2800" i="1">
                <a:latin typeface="Times New Roman" panose="02020603050405020304" pitchFamily="18" charset="0"/>
              </a:rPr>
              <a:t>"Bàn tay nặn bột"</a:t>
            </a:r>
            <a:r>
              <a:rPr lang="en-US" altLang="en-US" sz="2800">
                <a:latin typeface="Times New Roman" panose="02020603050405020304" pitchFamily="18" charset="0"/>
              </a:rPr>
              <a:t>  là một phương pháp dạy học </a:t>
            </a:r>
            <a:r>
              <a:rPr lang="en-US" altLang="en-US" sz="2800" b="1" i="1" u="sng">
                <a:solidFill>
                  <a:srgbClr val="FF0000"/>
                </a:solidFill>
                <a:latin typeface="Times New Roman" panose="02020603050405020304" pitchFamily="18" charset="0"/>
              </a:rPr>
              <a:t>tích cực</a:t>
            </a:r>
            <a:r>
              <a:rPr lang="en-US" altLang="en-US" sz="2800">
                <a:latin typeface="Times New Roman" panose="02020603050405020304" pitchFamily="18" charset="0"/>
              </a:rPr>
              <a:t> dựa trên </a:t>
            </a:r>
            <a:r>
              <a:rPr lang="en-US" altLang="en-US" sz="2800" b="1" i="1" u="sng">
                <a:solidFill>
                  <a:srgbClr val="FF0000"/>
                </a:solidFill>
                <a:latin typeface="Times New Roman" panose="02020603050405020304" pitchFamily="18" charset="0"/>
              </a:rPr>
              <a:t>thí nghiệm nghiên cứu</a:t>
            </a:r>
            <a:r>
              <a:rPr lang="en-US" altLang="en-US" sz="2800">
                <a:latin typeface="Times New Roman" panose="02020603050405020304" pitchFamily="18" charset="0"/>
              </a:rPr>
              <a:t>, áp dụng cho việc giảng dạy các </a:t>
            </a:r>
            <a:r>
              <a:rPr lang="en-US" altLang="en-US" sz="2800" b="1" i="1" u="sng">
                <a:solidFill>
                  <a:srgbClr val="FF0000"/>
                </a:solidFill>
                <a:latin typeface="Times New Roman" panose="02020603050405020304" pitchFamily="18" charset="0"/>
              </a:rPr>
              <a:t>môn khoa học tự nhiên</a:t>
            </a:r>
            <a:r>
              <a:rPr lang="en-US" altLang="en-US" sz="2800">
                <a:latin typeface="Times New Roman" panose="02020603050405020304" pitchFamily="18" charset="0"/>
              </a:rPr>
              <a:t>.</a:t>
            </a:r>
          </a:p>
        </p:txBody>
      </p:sp>
      <p:sp>
        <p:nvSpPr>
          <p:cNvPr id="4" name="AutoShape 24"/>
          <p:cNvSpPr>
            <a:spLocks noChangeArrowheads="1"/>
          </p:cNvSpPr>
          <p:nvPr/>
        </p:nvSpPr>
        <p:spPr bwMode="gray">
          <a:xfrm>
            <a:off x="91851" y="25400"/>
            <a:ext cx="6080349" cy="762000"/>
          </a:xfrm>
          <a:prstGeom prst="roundRect">
            <a:avLst>
              <a:gd name="adj" fmla="val 9106"/>
            </a:avLst>
          </a:prstGeom>
          <a:gradFill rotWithShape="1">
            <a:gsLst>
              <a:gs pos="0">
                <a:srgbClr val="2A3D6C"/>
              </a:gs>
              <a:gs pos="50000">
                <a:srgbClr val="5B84E9"/>
              </a:gs>
              <a:gs pos="100000">
                <a:srgbClr val="2A3D6C"/>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r>
              <a:rPr lang="en-US" altLang="en-US" sz="2800" b="0" smtClean="0">
                <a:solidFill>
                  <a:schemeClr val="bg1"/>
                </a:solidFill>
                <a:latin typeface="Tahoma" panose="020B0604030504040204" pitchFamily="34" charset="0"/>
              </a:rPr>
              <a:t>PHƯƠNG PHÁP BÀN TAY NẶN BỘT</a:t>
            </a:r>
            <a:endParaRPr lang="en-US" altLang="en-US" sz="2800" b="0">
              <a:solidFill>
                <a:schemeClr val="bg1"/>
              </a:solidFill>
              <a:latin typeface="Tahoma" panose="020B0604030504040204" pitchFamily="34" charset="0"/>
            </a:endParaRPr>
          </a:p>
        </p:txBody>
      </p:sp>
    </p:spTree>
    <p:custDataLst>
      <p:tags r:id="rId1"/>
    </p:custDataLst>
    <p:extLst>
      <p:ext uri="{BB962C8B-B14F-4D97-AF65-F5344CB8AC3E}">
        <p14:creationId xmlns:p14="http://schemas.microsoft.com/office/powerpoint/2010/main" val="34637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37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792069"/>
            <a:ext cx="1447801" cy="990600"/>
            <a:chOff x="477180" y="990600"/>
            <a:chExt cx="1447801" cy="990600"/>
          </a:xfrm>
        </p:grpSpPr>
        <p:pic>
          <p:nvPicPr>
            <p:cNvPr id="30722" name="Picture 2" descr="http://vuamoigioi.com/files/tin/48/jpg/song-nguyen-tac-chia-khoa-thanh-co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1" y="990600"/>
              <a:ext cx="1315380" cy="990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77180" y="1024235"/>
              <a:ext cx="569387" cy="923330"/>
            </a:xfrm>
            <a:prstGeom prst="rect">
              <a:avLst/>
            </a:prstGeom>
            <a:noFill/>
          </p:spPr>
          <p:txBody>
            <a:bodyPr wrap="none" lIns="91440" tIns="45720" rIns="91440" bIns="45720">
              <a:spAutoFit/>
            </a:bodyPr>
            <a:lstStyle/>
            <a:p>
              <a:pPr algn="ctr"/>
              <a:r>
                <a:rPr lang="en-US" sz="5400" b="1" cap="none" spc="0" smtClean="0">
                  <a:ln w="22225">
                    <a:solidFill>
                      <a:schemeClr val="accent2"/>
                    </a:solidFill>
                    <a:prstDash val="solid"/>
                  </a:ln>
                  <a:solidFill>
                    <a:srgbClr val="FF0000"/>
                  </a:solidFill>
                  <a:effectLst/>
                </a:rPr>
                <a:t>1</a:t>
              </a:r>
              <a:endParaRPr lang="en-US" sz="5400" b="1" cap="none" spc="0">
                <a:ln w="22225">
                  <a:solidFill>
                    <a:schemeClr val="accent2"/>
                  </a:solidFill>
                  <a:prstDash val="solid"/>
                </a:ln>
                <a:solidFill>
                  <a:srgbClr val="FF0000"/>
                </a:solidFill>
                <a:effectLst/>
              </a:endParaRPr>
            </a:p>
          </p:txBody>
        </p:sp>
      </p:grpSp>
      <p:sp>
        <p:nvSpPr>
          <p:cNvPr id="4" name="TextBox 3"/>
          <p:cNvSpPr txBox="1"/>
          <p:nvPr/>
        </p:nvSpPr>
        <p:spPr>
          <a:xfrm>
            <a:off x="1561172" y="1825704"/>
            <a:ext cx="6211228" cy="861774"/>
          </a:xfrm>
          <a:prstGeom prst="rect">
            <a:avLst/>
          </a:prstGeom>
          <a:noFill/>
        </p:spPr>
        <p:txBody>
          <a:bodyPr wrap="square" rtlCol="0">
            <a:spAutoFit/>
          </a:bodyPr>
          <a:lstStyle/>
          <a:p>
            <a:pPr algn="just"/>
            <a:r>
              <a:rPr lang="en-US" sz="2500" smtClean="0"/>
              <a:t>HS HIỀU RÕ CÂU HỎI ĐẶT RA HAY VẤN ĐỀ TRỌNG TÂM CỦA BÀI HỌC</a:t>
            </a:r>
            <a:endParaRPr lang="en-US" sz="2500"/>
          </a:p>
        </p:txBody>
      </p:sp>
      <p:sp>
        <p:nvSpPr>
          <p:cNvPr id="5" name="Rectangle 4"/>
          <p:cNvSpPr/>
          <p:nvPr/>
        </p:nvSpPr>
        <p:spPr>
          <a:xfrm>
            <a:off x="685800" y="2935069"/>
            <a:ext cx="8001000" cy="769441"/>
          </a:xfrm>
          <a:prstGeom prst="rect">
            <a:avLst/>
          </a:prstGeom>
        </p:spPr>
        <p:txBody>
          <a:bodyPr wrap="square">
            <a:spAutoFit/>
          </a:bodyPr>
          <a:lstStyle/>
          <a:p>
            <a:r>
              <a:rPr lang="en-US" sz="2200" u="sng">
                <a:latin typeface="Times New Roman" panose="02020603050405020304" pitchFamily="18" charset="0"/>
                <a:ea typeface="Times New Roman" panose="02020603050405020304" pitchFamily="18" charset="0"/>
              </a:rPr>
              <a:t>L</a:t>
            </a:r>
            <a:r>
              <a:rPr lang="en-US" sz="2200" u="sng" smtClean="0">
                <a:latin typeface="Times New Roman" panose="02020603050405020304" pitchFamily="18" charset="0"/>
                <a:ea typeface="Times New Roman" panose="02020603050405020304" pitchFamily="18" charset="0"/>
              </a:rPr>
              <a:t>à </a:t>
            </a:r>
            <a:r>
              <a:rPr lang="en-US" sz="2200" u="sng">
                <a:latin typeface="Times New Roman" panose="02020603050405020304" pitchFamily="18" charset="0"/>
                <a:ea typeface="Times New Roman" panose="02020603050405020304" pitchFamily="18" charset="0"/>
              </a:rPr>
              <a:t>yếu tố quan trọng và quyết định sự thành công của quá trình dạy học</a:t>
            </a:r>
            <a:endParaRPr lang="en-US" sz="2200"/>
          </a:p>
        </p:txBody>
      </p:sp>
      <p:sp>
        <p:nvSpPr>
          <p:cNvPr id="6" name="Rectangle 5"/>
          <p:cNvSpPr/>
          <p:nvPr/>
        </p:nvSpPr>
        <p:spPr>
          <a:xfrm>
            <a:off x="685800" y="3866227"/>
            <a:ext cx="8153400" cy="1107996"/>
          </a:xfrm>
          <a:prstGeom prst="rect">
            <a:avLst/>
          </a:prstGeom>
        </p:spPr>
        <p:txBody>
          <a:bodyPr wrap="square">
            <a:spAutoFit/>
          </a:bodyPr>
          <a:lstStyle/>
          <a:p>
            <a:pPr algn="just"/>
            <a:r>
              <a:rPr lang="en-US" sz="2200">
                <a:latin typeface="Times New Roman" panose="02020603050405020304" pitchFamily="18" charset="0"/>
                <a:ea typeface="Times New Roman" panose="02020603050405020304" pitchFamily="18" charset="0"/>
              </a:rPr>
              <a:t>Học sinh chỉ tự lực tìm kiếm phương án giải quyết một vấn đề hiệu quả khi và chỉ khi </a:t>
            </a:r>
            <a:r>
              <a:rPr lang="en-US" sz="2200" u="sng">
                <a:latin typeface="Times New Roman" panose="02020603050405020304" pitchFamily="18" charset="0"/>
                <a:ea typeface="Times New Roman" panose="02020603050405020304" pitchFamily="18" charset="0"/>
              </a:rPr>
              <a:t>vấn đề đó có ý nghĩa, là cần thiết, làm cho học sinh có nhu cầu tìm hiểu, giải quyết nó</a:t>
            </a:r>
            <a:endParaRPr lang="en-US" sz="2200"/>
          </a:p>
        </p:txBody>
      </p:sp>
      <p:sp>
        <p:nvSpPr>
          <p:cNvPr id="8" name="Rectangle 7"/>
          <p:cNvSpPr/>
          <p:nvPr/>
        </p:nvSpPr>
        <p:spPr>
          <a:xfrm>
            <a:off x="685800" y="5216604"/>
            <a:ext cx="8153400" cy="1107996"/>
          </a:xfrm>
          <a:prstGeom prst="rect">
            <a:avLst/>
          </a:prstGeom>
        </p:spPr>
        <p:txBody>
          <a:bodyPr wrap="square">
            <a:spAutoFit/>
          </a:bodyPr>
          <a:lstStyle/>
          <a:p>
            <a:pPr algn="just"/>
            <a:r>
              <a:rPr lang="en-US" sz="2200" smtClean="0">
                <a:latin typeface="Times New Roman" panose="02020603050405020304" pitchFamily="18" charset="0"/>
              </a:rPr>
              <a:t>Vấn đề hay câu hỏi xuất phát phù hợp là câu hỏi tương thích với trình độ nhận thức của HS, gây mẫu nhận thức cho HS, kích thích nhau cầu tìm tòi – nghiên cứu của HS</a:t>
            </a:r>
            <a:endParaRPr lang="en-US" sz="2200"/>
          </a:p>
        </p:txBody>
      </p:sp>
      <p:sp>
        <p:nvSpPr>
          <p:cNvPr id="10" name="AutoShape 27"/>
          <p:cNvSpPr>
            <a:spLocks noChangeArrowheads="1"/>
          </p:cNvSpPr>
          <p:nvPr/>
        </p:nvSpPr>
        <p:spPr bwMode="blackWhite">
          <a:xfrm>
            <a:off x="8468" y="0"/>
            <a:ext cx="7611532" cy="1117937"/>
          </a:xfrm>
          <a:prstGeom prst="roundRect">
            <a:avLst>
              <a:gd name="adj" fmla="val 9106"/>
            </a:avLst>
          </a:prstGeom>
          <a:gradFill rotWithShape="1">
            <a:gsLst>
              <a:gs pos="0">
                <a:srgbClr val="642C13"/>
              </a:gs>
              <a:gs pos="50000">
                <a:srgbClr val="D85E28"/>
              </a:gs>
              <a:gs pos="100000">
                <a:srgbClr val="642C13"/>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sz="2800" b="0" smtClean="0">
                <a:solidFill>
                  <a:schemeClr val="bg1"/>
                </a:solidFill>
                <a:latin typeface="Tahoma" panose="020B0604030504040204" pitchFamily="34" charset="0"/>
              </a:rPr>
              <a:t>NHỮNG NGUYÊN TẮC CỦA DH DỰA TRÊN CƠ </a:t>
            </a:r>
          </a:p>
          <a:p>
            <a:r>
              <a:rPr lang="en-US" altLang="en-US" sz="2800" b="0" smtClean="0">
                <a:solidFill>
                  <a:schemeClr val="bg1"/>
                </a:solidFill>
                <a:latin typeface="Tahoma" panose="020B0604030504040204" pitchFamily="34" charset="0"/>
              </a:rPr>
              <a:t>SỞ TÌM TÒI – NGHIÊN CỨU</a:t>
            </a:r>
            <a:endParaRPr lang="en-US" altLang="en-US" sz="2800" b="0">
              <a:solidFill>
                <a:schemeClr val="bg1"/>
              </a:solidFill>
              <a:latin typeface="Tahoma" panose="020B0604030504040204" pitchFamily="34" charset="0"/>
            </a:endParaRPr>
          </a:p>
        </p:txBody>
      </p:sp>
    </p:spTree>
    <p:custDataLst>
      <p:tags r:id="rId1"/>
    </p:custDataLst>
    <p:extLst>
      <p:ext uri="{BB962C8B-B14F-4D97-AF65-F5344CB8AC3E}">
        <p14:creationId xmlns:p14="http://schemas.microsoft.com/office/powerpoint/2010/main" val="34828799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990600"/>
            <a:ext cx="1447802" cy="990600"/>
            <a:chOff x="477179" y="990600"/>
            <a:chExt cx="1447802" cy="990600"/>
          </a:xfrm>
        </p:grpSpPr>
        <p:pic>
          <p:nvPicPr>
            <p:cNvPr id="30722" name="Picture 2" descr="http://vuamoigioi.com/files/tin/48/jpg/song-nguyen-tac-chia-khoa-thanh-co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1" y="990600"/>
              <a:ext cx="1315380" cy="990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77179" y="1024235"/>
              <a:ext cx="569388"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rgbClr val="FF0000"/>
                  </a:solidFill>
                </a:rPr>
                <a:t>2</a:t>
              </a:r>
              <a:endParaRPr lang="en-US" sz="5400" b="1" cap="none" spc="0">
                <a:ln w="22225">
                  <a:solidFill>
                    <a:schemeClr val="accent2"/>
                  </a:solidFill>
                  <a:prstDash val="solid"/>
                </a:ln>
                <a:solidFill>
                  <a:srgbClr val="FF0000"/>
                </a:solidFill>
                <a:effectLst/>
              </a:endParaRPr>
            </a:p>
          </p:txBody>
        </p:sp>
      </p:grpSp>
      <p:sp>
        <p:nvSpPr>
          <p:cNvPr id="4" name="TextBox 3"/>
          <p:cNvSpPr txBox="1"/>
          <p:nvPr/>
        </p:nvSpPr>
        <p:spPr>
          <a:xfrm>
            <a:off x="1580223" y="1247373"/>
            <a:ext cx="6211228" cy="477054"/>
          </a:xfrm>
          <a:prstGeom prst="rect">
            <a:avLst/>
          </a:prstGeom>
          <a:noFill/>
        </p:spPr>
        <p:txBody>
          <a:bodyPr wrap="square" rtlCol="0">
            <a:spAutoFit/>
          </a:bodyPr>
          <a:lstStyle/>
          <a:p>
            <a:pPr algn="just"/>
            <a:r>
              <a:rPr lang="en-US" sz="2500" smtClean="0"/>
              <a:t>TỰ LÀM THÍ NGHIỆM</a:t>
            </a:r>
            <a:endParaRPr lang="en-US" sz="2500"/>
          </a:p>
        </p:txBody>
      </p:sp>
      <p:sp>
        <p:nvSpPr>
          <p:cNvPr id="5" name="Rectangle 4"/>
          <p:cNvSpPr/>
          <p:nvPr/>
        </p:nvSpPr>
        <p:spPr>
          <a:xfrm>
            <a:off x="685337" y="2048470"/>
            <a:ext cx="8001000" cy="1508105"/>
          </a:xfrm>
          <a:prstGeom prst="rect">
            <a:avLst/>
          </a:prstGeom>
        </p:spPr>
        <p:txBody>
          <a:bodyPr wrap="square">
            <a:spAutoFit/>
          </a:bodyPr>
          <a:lstStyle/>
          <a:p>
            <a:pPr algn="just"/>
            <a:r>
              <a:rPr lang="en-US" sz="2300" u="sng" smtClean="0">
                <a:latin typeface="TimesNewRomanPS-ItalicMT"/>
                <a:ea typeface="Times New Roman" panose="02020603050405020304" pitchFamily="18" charset="0"/>
              </a:rPr>
              <a:t>TN trực tiếp là cơ sở cho việc phát hiện và hiểu các khái niệm, định luật, đồng thời thông qua tự làm thí nghiệm HS tự hình thành kiến thức liên quan đến thế giới xung quanh mình. </a:t>
            </a:r>
            <a:endParaRPr lang="en-US" sz="2300">
              <a:latin typeface="TimesNewRomanPS-ItalicMT"/>
            </a:endParaRPr>
          </a:p>
        </p:txBody>
      </p:sp>
      <p:sp>
        <p:nvSpPr>
          <p:cNvPr id="6" name="Rectangle 5"/>
          <p:cNvSpPr/>
          <p:nvPr/>
        </p:nvSpPr>
        <p:spPr>
          <a:xfrm>
            <a:off x="664192" y="4038600"/>
            <a:ext cx="8153400" cy="800219"/>
          </a:xfrm>
          <a:prstGeom prst="rect">
            <a:avLst/>
          </a:prstGeom>
        </p:spPr>
        <p:txBody>
          <a:bodyPr wrap="square">
            <a:spAutoFit/>
          </a:bodyPr>
          <a:lstStyle/>
          <a:p>
            <a:pPr algn="just"/>
            <a:r>
              <a:rPr lang="en-US" sz="2300">
                <a:latin typeface="TimesNewRomanPS-ItalicMT"/>
              </a:rPr>
              <a:t>Giáo viên phải ý thức về sự cần thiết để học sinh tự làm thí nghiệm kiểm chứng những gì chúng tưởng </a:t>
            </a:r>
            <a:r>
              <a:rPr lang="en-US" sz="2300" smtClean="0">
                <a:latin typeface="TimesNewRomanPS-ItalicMT"/>
              </a:rPr>
              <a:t>tượng.</a:t>
            </a:r>
            <a:endParaRPr lang="en-US" sz="2300">
              <a:latin typeface="TimesNewRomanPS-ItalicMT"/>
            </a:endParaRPr>
          </a:p>
        </p:txBody>
      </p:sp>
      <p:sp>
        <p:nvSpPr>
          <p:cNvPr id="8" name="Rectangle 7"/>
          <p:cNvSpPr/>
          <p:nvPr/>
        </p:nvSpPr>
        <p:spPr>
          <a:xfrm>
            <a:off x="685337" y="5486400"/>
            <a:ext cx="8153400" cy="1154162"/>
          </a:xfrm>
          <a:prstGeom prst="rect">
            <a:avLst/>
          </a:prstGeom>
        </p:spPr>
        <p:txBody>
          <a:bodyPr wrap="square">
            <a:spAutoFit/>
          </a:bodyPr>
          <a:lstStyle/>
          <a:p>
            <a:pPr algn="just"/>
            <a:r>
              <a:rPr lang="en-US" sz="2300">
                <a:latin typeface="TimesNewRomanPS-ItalicMT"/>
              </a:rPr>
              <a:t>Các thí nghiệm trong phương pháp BTNB là những thí nghiệm đơn giản, không quá phức tạp, với các vật liệu dễ kiếm, gần gũi với học sinh</a:t>
            </a:r>
          </a:p>
        </p:txBody>
      </p:sp>
    </p:spTree>
    <p:custDataLst>
      <p:tags r:id="rId1"/>
    </p:custDataLst>
    <p:extLst>
      <p:ext uri="{BB962C8B-B14F-4D97-AF65-F5344CB8AC3E}">
        <p14:creationId xmlns:p14="http://schemas.microsoft.com/office/powerpoint/2010/main" val="22162871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990600"/>
            <a:ext cx="1447802" cy="990600"/>
            <a:chOff x="477179" y="990600"/>
            <a:chExt cx="1447802" cy="990600"/>
          </a:xfrm>
        </p:grpSpPr>
        <p:pic>
          <p:nvPicPr>
            <p:cNvPr id="30722" name="Picture 2" descr="http://vuamoigioi.com/files/tin/48/jpg/song-nguyen-tac-chia-khoa-thanh-co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1" y="990600"/>
              <a:ext cx="1315380" cy="990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77179" y="1024235"/>
              <a:ext cx="569388" cy="923330"/>
            </a:xfrm>
            <a:prstGeom prst="rect">
              <a:avLst/>
            </a:prstGeom>
            <a:noFill/>
          </p:spPr>
          <p:txBody>
            <a:bodyPr wrap="none" lIns="91440" tIns="45720" rIns="91440" bIns="45720">
              <a:spAutoFit/>
            </a:bodyPr>
            <a:lstStyle/>
            <a:p>
              <a:pPr algn="ctr"/>
              <a:r>
                <a:rPr lang="en-US" sz="5400" b="1" cap="none" spc="0" smtClean="0">
                  <a:ln w="22225">
                    <a:solidFill>
                      <a:schemeClr val="accent2"/>
                    </a:solidFill>
                    <a:prstDash val="solid"/>
                  </a:ln>
                  <a:solidFill>
                    <a:srgbClr val="FF0000"/>
                  </a:solidFill>
                  <a:effectLst/>
                </a:rPr>
                <a:t>3</a:t>
              </a:r>
              <a:endParaRPr lang="en-US" sz="5400" b="1" cap="none" spc="0">
                <a:ln w="22225">
                  <a:solidFill>
                    <a:schemeClr val="accent2"/>
                  </a:solidFill>
                  <a:prstDash val="solid"/>
                </a:ln>
                <a:solidFill>
                  <a:srgbClr val="FF0000"/>
                </a:solidFill>
                <a:effectLst/>
              </a:endParaRPr>
            </a:p>
          </p:txBody>
        </p:sp>
      </p:grpSp>
      <p:sp>
        <p:nvSpPr>
          <p:cNvPr id="4" name="TextBox 3"/>
          <p:cNvSpPr txBox="1"/>
          <p:nvPr/>
        </p:nvSpPr>
        <p:spPr>
          <a:xfrm>
            <a:off x="1580223" y="1247373"/>
            <a:ext cx="6211228" cy="477054"/>
          </a:xfrm>
          <a:prstGeom prst="rect">
            <a:avLst/>
          </a:prstGeom>
          <a:noFill/>
        </p:spPr>
        <p:txBody>
          <a:bodyPr wrap="square" rtlCol="0">
            <a:spAutoFit/>
          </a:bodyPr>
          <a:lstStyle/>
          <a:p>
            <a:pPr algn="just"/>
            <a:r>
              <a:rPr lang="en-US" sz="2500" smtClean="0"/>
              <a:t>QUAN SÁT CÓ CHỦ ĐÍCH</a:t>
            </a:r>
            <a:endParaRPr lang="en-US" sz="2500"/>
          </a:p>
        </p:txBody>
      </p:sp>
      <p:sp>
        <p:nvSpPr>
          <p:cNvPr id="5" name="Rectangle 4"/>
          <p:cNvSpPr/>
          <p:nvPr/>
        </p:nvSpPr>
        <p:spPr>
          <a:xfrm>
            <a:off x="685337" y="2048470"/>
            <a:ext cx="8001000" cy="1569660"/>
          </a:xfrm>
          <a:prstGeom prst="rect">
            <a:avLst/>
          </a:prstGeom>
        </p:spPr>
        <p:txBody>
          <a:bodyPr wrap="square">
            <a:spAutoFit/>
          </a:bodyPr>
          <a:lstStyle/>
          <a:p>
            <a:pPr algn="just"/>
            <a:r>
              <a:rPr lang="en-US" sz="2400" u="sng"/>
              <a:t>s</a:t>
            </a:r>
            <a:r>
              <a:rPr lang="en-US" sz="2400" u="sng" smtClean="0"/>
              <a:t>ự </a:t>
            </a:r>
            <a:r>
              <a:rPr lang="en-US" sz="2400" u="sng"/>
              <a:t>vật hiện tượng đều có các tính chất và đặc trưng cơ bản. Để hiểu rõ và phân biệt được các sự vật hiện tượng với nhau bắt buộc người học phải rút ra được các đặc trưng đó</a:t>
            </a:r>
            <a:r>
              <a:rPr lang="en-US" sz="2400"/>
              <a:t>. </a:t>
            </a:r>
            <a:endParaRPr lang="en-US" sz="2300">
              <a:latin typeface="TimesNewRomanPS-ItalicMT"/>
            </a:endParaRPr>
          </a:p>
        </p:txBody>
      </p:sp>
      <p:sp>
        <p:nvSpPr>
          <p:cNvPr id="6" name="Rectangle 5"/>
          <p:cNvSpPr/>
          <p:nvPr/>
        </p:nvSpPr>
        <p:spPr>
          <a:xfrm>
            <a:off x="664192" y="4038600"/>
            <a:ext cx="8153400" cy="1200329"/>
          </a:xfrm>
          <a:prstGeom prst="rect">
            <a:avLst/>
          </a:prstGeom>
        </p:spPr>
        <p:txBody>
          <a:bodyPr wrap="square">
            <a:spAutoFit/>
          </a:bodyPr>
          <a:lstStyle/>
          <a:p>
            <a:pPr algn="just"/>
            <a:r>
              <a:rPr lang="en-US" sz="2400"/>
              <a:t>Giáo viên cần giúp học sinh định hướng khi quan sát để sự quan sát của các em có chủ đích, nhằm tìm ra câu trả lời cho câu hỏi đặt </a:t>
            </a:r>
            <a:r>
              <a:rPr lang="en-US" sz="2400" smtClean="0"/>
              <a:t>ra.</a:t>
            </a:r>
            <a:endParaRPr lang="en-US" sz="2300">
              <a:latin typeface="TimesNewRomanPS-ItalicMT"/>
            </a:endParaRPr>
          </a:p>
        </p:txBody>
      </p:sp>
    </p:spTree>
    <p:custDataLst>
      <p:tags r:id="rId1"/>
    </p:custDataLst>
    <p:extLst>
      <p:ext uri="{BB962C8B-B14F-4D97-AF65-F5344CB8AC3E}">
        <p14:creationId xmlns:p14="http://schemas.microsoft.com/office/powerpoint/2010/main" val="7328093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990600"/>
            <a:ext cx="1447802" cy="990600"/>
            <a:chOff x="477179" y="990600"/>
            <a:chExt cx="1447802" cy="990600"/>
          </a:xfrm>
        </p:grpSpPr>
        <p:pic>
          <p:nvPicPr>
            <p:cNvPr id="30722" name="Picture 2" descr="http://vuamoigioi.com/files/tin/48/jpg/song-nguyen-tac-chia-khoa-thanh-co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1" y="990600"/>
              <a:ext cx="1315380" cy="990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77179" y="1024235"/>
              <a:ext cx="569388"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rgbClr val="FF0000"/>
                  </a:solidFill>
                </a:rPr>
                <a:t>4</a:t>
              </a:r>
              <a:endParaRPr lang="en-US" sz="5400" b="1" cap="none" spc="0">
                <a:ln w="22225">
                  <a:solidFill>
                    <a:schemeClr val="accent2"/>
                  </a:solidFill>
                  <a:prstDash val="solid"/>
                </a:ln>
                <a:solidFill>
                  <a:srgbClr val="FF0000"/>
                </a:solidFill>
                <a:effectLst/>
              </a:endParaRPr>
            </a:p>
          </p:txBody>
        </p:sp>
      </p:grpSp>
      <p:sp>
        <p:nvSpPr>
          <p:cNvPr id="4" name="TextBox 3"/>
          <p:cNvSpPr txBox="1"/>
          <p:nvPr/>
        </p:nvSpPr>
        <p:spPr>
          <a:xfrm>
            <a:off x="1580222" y="1247373"/>
            <a:ext cx="7411377" cy="1246495"/>
          </a:xfrm>
          <a:prstGeom prst="rect">
            <a:avLst/>
          </a:prstGeom>
          <a:noFill/>
        </p:spPr>
        <p:txBody>
          <a:bodyPr wrap="square" rtlCol="0">
            <a:spAutoFit/>
          </a:bodyPr>
          <a:lstStyle/>
          <a:p>
            <a:pPr algn="just"/>
            <a:r>
              <a:rPr lang="en-US" sz="2500" smtClean="0"/>
              <a:t>HS CẦN PHẢI BIẾT LẬP LUẬN, TRAO ĐỔI VỚI CÁC HS KHÁC, BIẾT VIẾT CHO MÌNH VÀ CHO NGƯỜI KHÁC HIỂU.</a:t>
            </a:r>
            <a:endParaRPr lang="en-US" sz="2500"/>
          </a:p>
        </p:txBody>
      </p:sp>
      <p:sp>
        <p:nvSpPr>
          <p:cNvPr id="5" name="Rectangle 4"/>
          <p:cNvSpPr/>
          <p:nvPr/>
        </p:nvSpPr>
        <p:spPr>
          <a:xfrm>
            <a:off x="685337" y="2753141"/>
            <a:ext cx="8001000" cy="1569660"/>
          </a:xfrm>
          <a:prstGeom prst="rect">
            <a:avLst/>
          </a:prstGeom>
        </p:spPr>
        <p:txBody>
          <a:bodyPr wrap="square">
            <a:spAutoFit/>
          </a:bodyPr>
          <a:lstStyle/>
          <a:p>
            <a:pPr algn="just"/>
            <a:r>
              <a:rPr lang="en-US" sz="2400"/>
              <a:t>Việc trình bày ý tưởng, dự đoán, kết luận của học sinh có thể kết hợp cả trình bày bằng lời, viết, vẽ ra giấy biểu đạt ý kiến của mình cho người khác sẽ giúp học sinh nhận ra mình đã thực sự hiểu vấn đề hay </a:t>
            </a:r>
            <a:r>
              <a:rPr lang="en-US" sz="2400" smtClean="0"/>
              <a:t>chưa.</a:t>
            </a:r>
            <a:endParaRPr lang="en-US" sz="2300">
              <a:latin typeface="TimesNewRomanPS-ItalicMT"/>
            </a:endParaRPr>
          </a:p>
        </p:txBody>
      </p:sp>
      <p:sp>
        <p:nvSpPr>
          <p:cNvPr id="6" name="Rectangle 5"/>
          <p:cNvSpPr/>
          <p:nvPr/>
        </p:nvSpPr>
        <p:spPr>
          <a:xfrm>
            <a:off x="664192" y="4743271"/>
            <a:ext cx="8153400" cy="1569660"/>
          </a:xfrm>
          <a:prstGeom prst="rect">
            <a:avLst/>
          </a:prstGeom>
        </p:spPr>
        <p:txBody>
          <a:bodyPr wrap="square">
            <a:spAutoFit/>
          </a:bodyPr>
          <a:lstStyle/>
          <a:p>
            <a:pPr algn="just"/>
            <a:r>
              <a:rPr lang="en-US" sz="2400"/>
              <a:t>Đây cũng là một yếu tố quan trọng để giáo viên rèn luyện ngôn ngữ nói và viết cho học sinh trong quá trình dạy học mà chúng ta sẽ nói đến trong phần "Rèn cho học sinh làm chủ ngôn ngữ </a:t>
            </a:r>
            <a:r>
              <a:rPr lang="en-US" sz="2400" smtClean="0"/>
              <a:t>“.</a:t>
            </a:r>
            <a:endParaRPr lang="en-US" sz="2300">
              <a:latin typeface="TimesNewRomanPS-ItalicMT"/>
            </a:endParaRPr>
          </a:p>
        </p:txBody>
      </p:sp>
    </p:spTree>
    <p:custDataLst>
      <p:tags r:id="rId1"/>
    </p:custDataLst>
    <p:extLst>
      <p:ext uri="{BB962C8B-B14F-4D97-AF65-F5344CB8AC3E}">
        <p14:creationId xmlns:p14="http://schemas.microsoft.com/office/powerpoint/2010/main" val="12600278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990600"/>
            <a:ext cx="1447802" cy="990600"/>
            <a:chOff x="477179" y="990600"/>
            <a:chExt cx="1447802" cy="990600"/>
          </a:xfrm>
        </p:grpSpPr>
        <p:pic>
          <p:nvPicPr>
            <p:cNvPr id="30722" name="Picture 2" descr="http://vuamoigioi.com/files/tin/48/jpg/song-nguyen-tac-chia-khoa-thanh-co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1" y="990600"/>
              <a:ext cx="1315380" cy="990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77179" y="1024235"/>
              <a:ext cx="569388" cy="923330"/>
            </a:xfrm>
            <a:prstGeom prst="rect">
              <a:avLst/>
            </a:prstGeom>
            <a:noFill/>
          </p:spPr>
          <p:txBody>
            <a:bodyPr wrap="none" lIns="91440" tIns="45720" rIns="91440" bIns="45720">
              <a:spAutoFit/>
            </a:bodyPr>
            <a:lstStyle/>
            <a:p>
              <a:pPr algn="ctr"/>
              <a:r>
                <a:rPr lang="en-US" sz="5400" b="1" smtClean="0">
                  <a:ln w="22225">
                    <a:solidFill>
                      <a:schemeClr val="accent2"/>
                    </a:solidFill>
                    <a:prstDash val="solid"/>
                  </a:ln>
                  <a:solidFill>
                    <a:srgbClr val="FF0000"/>
                  </a:solidFill>
                </a:rPr>
                <a:t>5</a:t>
              </a:r>
              <a:endParaRPr lang="en-US" sz="5400" b="1" cap="none" spc="0">
                <a:ln w="22225">
                  <a:solidFill>
                    <a:schemeClr val="accent2"/>
                  </a:solidFill>
                  <a:prstDash val="solid"/>
                </a:ln>
                <a:solidFill>
                  <a:srgbClr val="FF0000"/>
                </a:solidFill>
                <a:effectLst/>
              </a:endParaRPr>
            </a:p>
          </p:txBody>
        </p:sp>
      </p:grpSp>
      <p:sp>
        <p:nvSpPr>
          <p:cNvPr id="4" name="TextBox 3"/>
          <p:cNvSpPr txBox="1"/>
          <p:nvPr/>
        </p:nvSpPr>
        <p:spPr>
          <a:xfrm>
            <a:off x="1580222" y="1247373"/>
            <a:ext cx="7411377" cy="861774"/>
          </a:xfrm>
          <a:prstGeom prst="rect">
            <a:avLst/>
          </a:prstGeom>
          <a:noFill/>
        </p:spPr>
        <p:txBody>
          <a:bodyPr wrap="square" rtlCol="0">
            <a:spAutoFit/>
          </a:bodyPr>
          <a:lstStyle/>
          <a:p>
            <a:pPr algn="just"/>
            <a:r>
              <a:rPr lang="en-US" sz="2500" smtClean="0"/>
              <a:t>DÙNG TÀI LIỆU KHOA HỌC ĐỂ KẾT THÚC QUÁ TRÌNH TÌM TÒI – NGHIÊN CỨU.</a:t>
            </a:r>
            <a:endParaRPr lang="en-US" sz="2500"/>
          </a:p>
        </p:txBody>
      </p:sp>
      <p:sp>
        <p:nvSpPr>
          <p:cNvPr id="5" name="Rectangle 4"/>
          <p:cNvSpPr/>
          <p:nvPr/>
        </p:nvSpPr>
        <p:spPr>
          <a:xfrm>
            <a:off x="787001" y="4343400"/>
            <a:ext cx="8001000" cy="1569660"/>
          </a:xfrm>
          <a:prstGeom prst="rect">
            <a:avLst/>
          </a:prstGeom>
        </p:spPr>
        <p:txBody>
          <a:bodyPr wrap="square">
            <a:spAutoFit/>
          </a:bodyPr>
          <a:lstStyle/>
          <a:p>
            <a:pPr algn="just"/>
            <a:r>
              <a:rPr lang="en-US" sz="2400"/>
              <a:t>cần thiết phải để </a:t>
            </a:r>
            <a:r>
              <a:rPr lang="en-US" sz="2400" u="sng"/>
              <a:t>học sinh tiến hành các thí nghiệm</a:t>
            </a:r>
            <a:r>
              <a:rPr lang="en-US" sz="2400"/>
              <a:t>, </a:t>
            </a:r>
            <a:r>
              <a:rPr lang="en-US" sz="2400" u="sng"/>
              <a:t>thảo luận tranh luận với nhau trước khi yêu cầu tìm kiếm thông tin trong tài liệu để kích thích học sinh nhu cầu tìm kiếm thông tin thì sẽ mang lại hiệu quả cao hơn</a:t>
            </a:r>
            <a:r>
              <a:rPr lang="en-US" sz="2400"/>
              <a:t> </a:t>
            </a:r>
            <a:endParaRPr lang="en-US" sz="2300">
              <a:latin typeface="TimesNewRomanPS-ItalicMT"/>
            </a:endParaRPr>
          </a:p>
        </p:txBody>
      </p:sp>
      <p:sp>
        <p:nvSpPr>
          <p:cNvPr id="7" name="Rectangle 6"/>
          <p:cNvSpPr/>
          <p:nvPr/>
        </p:nvSpPr>
        <p:spPr>
          <a:xfrm>
            <a:off x="787001" y="2455439"/>
            <a:ext cx="8001000" cy="1200329"/>
          </a:xfrm>
          <a:prstGeom prst="rect">
            <a:avLst/>
          </a:prstGeom>
        </p:spPr>
        <p:txBody>
          <a:bodyPr wrap="square">
            <a:spAutoFit/>
          </a:bodyPr>
          <a:lstStyle/>
          <a:p>
            <a:pPr algn="just"/>
            <a:r>
              <a:rPr lang="en-US" sz="2400" smtClean="0"/>
              <a:t>Việc đọc tài liệu nhận biết và lọc được thông tin quan trọng liên quan đến câu hỏi là một PP nghiên cứu trong khoa học (PP nghiên cứu tài liệu).</a:t>
            </a:r>
            <a:endParaRPr lang="en-US" sz="2300">
              <a:latin typeface="TimesNewRomanPS-ItalicMT"/>
            </a:endParaRPr>
          </a:p>
        </p:txBody>
      </p:sp>
    </p:spTree>
    <p:custDataLst>
      <p:tags r:id="rId1"/>
    </p:custDataLst>
    <p:extLst>
      <p:ext uri="{BB962C8B-B14F-4D97-AF65-F5344CB8AC3E}">
        <p14:creationId xmlns:p14="http://schemas.microsoft.com/office/powerpoint/2010/main" val="3703570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990600"/>
            <a:ext cx="1447802" cy="990600"/>
            <a:chOff x="477179" y="990600"/>
            <a:chExt cx="1447802" cy="990600"/>
          </a:xfrm>
        </p:grpSpPr>
        <p:pic>
          <p:nvPicPr>
            <p:cNvPr id="30722" name="Picture 2" descr="http://vuamoigioi.com/files/tin/48/jpg/song-nguyen-tac-chia-khoa-thanh-co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1" y="990600"/>
              <a:ext cx="1315380" cy="990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477179" y="1024235"/>
              <a:ext cx="569388" cy="923330"/>
            </a:xfrm>
            <a:prstGeom prst="rect">
              <a:avLst/>
            </a:prstGeom>
            <a:noFill/>
          </p:spPr>
          <p:txBody>
            <a:bodyPr wrap="none" lIns="91440" tIns="45720" rIns="91440" bIns="45720">
              <a:spAutoFit/>
            </a:bodyPr>
            <a:lstStyle/>
            <a:p>
              <a:pPr algn="ctr"/>
              <a:r>
                <a:rPr lang="en-US" sz="5400" b="1">
                  <a:ln w="22225">
                    <a:solidFill>
                      <a:schemeClr val="accent2"/>
                    </a:solidFill>
                    <a:prstDash val="solid"/>
                  </a:ln>
                  <a:solidFill>
                    <a:srgbClr val="FF0000"/>
                  </a:solidFill>
                </a:rPr>
                <a:t>6</a:t>
              </a:r>
              <a:endParaRPr lang="en-US" sz="5400" b="1" cap="none" spc="0">
                <a:ln w="22225">
                  <a:solidFill>
                    <a:schemeClr val="accent2"/>
                  </a:solidFill>
                  <a:prstDash val="solid"/>
                </a:ln>
                <a:solidFill>
                  <a:srgbClr val="FF0000"/>
                </a:solidFill>
                <a:effectLst/>
              </a:endParaRPr>
            </a:p>
          </p:txBody>
        </p:sp>
      </p:grpSp>
      <p:sp>
        <p:nvSpPr>
          <p:cNvPr id="4" name="TextBox 3"/>
          <p:cNvSpPr txBox="1"/>
          <p:nvPr/>
        </p:nvSpPr>
        <p:spPr>
          <a:xfrm>
            <a:off x="1580222" y="1247373"/>
            <a:ext cx="7411377" cy="861774"/>
          </a:xfrm>
          <a:prstGeom prst="rect">
            <a:avLst/>
          </a:prstGeom>
          <a:noFill/>
        </p:spPr>
        <p:txBody>
          <a:bodyPr wrap="square" rtlCol="0">
            <a:spAutoFit/>
          </a:bodyPr>
          <a:lstStyle/>
          <a:p>
            <a:pPr algn="just"/>
            <a:r>
              <a:rPr lang="en-US" sz="2500" smtClean="0"/>
              <a:t>KHOA HỌC LÀ MỘT CÔNG VIỆC CẦN SỰ HỢP TÁC.</a:t>
            </a:r>
            <a:endParaRPr lang="en-US" sz="2500"/>
          </a:p>
        </p:txBody>
      </p:sp>
      <p:sp>
        <p:nvSpPr>
          <p:cNvPr id="5" name="Rectangle 4"/>
          <p:cNvSpPr/>
          <p:nvPr/>
        </p:nvSpPr>
        <p:spPr>
          <a:xfrm>
            <a:off x="685337" y="2753141"/>
            <a:ext cx="8001000" cy="1923604"/>
          </a:xfrm>
          <a:prstGeom prst="rect">
            <a:avLst/>
          </a:prstGeom>
        </p:spPr>
        <p:txBody>
          <a:bodyPr wrap="square">
            <a:spAutoFit/>
          </a:bodyPr>
          <a:lstStyle/>
          <a:p>
            <a:pPr algn="just"/>
            <a:r>
              <a:rPr lang="en-US" sz="2400"/>
              <a:t>V</a:t>
            </a:r>
            <a:r>
              <a:rPr lang="en-US" sz="2400" smtClean="0"/>
              <a:t>iệc </a:t>
            </a:r>
            <a:r>
              <a:rPr lang="en-US" sz="2400"/>
              <a:t>thảo luận, hoạt động theo nhóm học sinh cũng đã làm các công việc tương tự như hoạt động của các nhà khoa học: chia sẻ ý tưởng, tranh luận, suy nghĩ về những gì cần làm và phương pháp để giải quyết vấn đề đặt ra.</a:t>
            </a:r>
          </a:p>
          <a:p>
            <a:pPr algn="just"/>
            <a:endParaRPr lang="en-US" sz="2300">
              <a:latin typeface="TimesNewRomanPS-ItalicMT"/>
            </a:endParaRPr>
          </a:p>
        </p:txBody>
      </p:sp>
    </p:spTree>
    <p:custDataLst>
      <p:tags r:id="rId1"/>
    </p:custDataLst>
    <p:extLst>
      <p:ext uri="{BB962C8B-B14F-4D97-AF65-F5344CB8AC3E}">
        <p14:creationId xmlns:p14="http://schemas.microsoft.com/office/powerpoint/2010/main" val="25266994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0139" y="1337435"/>
            <a:ext cx="7411377" cy="1384995"/>
          </a:xfrm>
          <a:prstGeom prst="rect">
            <a:avLst/>
          </a:prstGeom>
          <a:noFill/>
        </p:spPr>
        <p:txBody>
          <a:bodyPr wrap="square" rtlCol="0">
            <a:spAutoFit/>
          </a:bodyPr>
          <a:lstStyle/>
          <a:p>
            <a:pPr algn="just"/>
            <a:r>
              <a:rPr lang="en-US" sz="2800"/>
              <a:t>Học sinh quan sát một sự vật hay một hiện tượng của thế giới thực tại, gần gũi với đời </a:t>
            </a:r>
            <a:r>
              <a:rPr lang="en-US" sz="2800" smtClean="0"/>
              <a:t>sống.</a:t>
            </a:r>
            <a:endParaRPr lang="en-US" sz="2500"/>
          </a:p>
        </p:txBody>
      </p:sp>
      <p:sp>
        <p:nvSpPr>
          <p:cNvPr id="7" name="Rounded Rectangle 6"/>
          <p:cNvSpPr/>
          <p:nvPr/>
        </p:nvSpPr>
        <p:spPr>
          <a:xfrm>
            <a:off x="111617" y="77756"/>
            <a:ext cx="7496591" cy="647163"/>
          </a:xfrm>
          <a:prstGeom prst="roundRect">
            <a:avLst/>
          </a:prstGeom>
          <a:solidFill>
            <a:schemeClr val="bg1"/>
          </a:solidFill>
          <a:effectLst>
            <a:glow rad="2286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en-US" b="1" smtClean="0">
                <a:solidFill>
                  <a:srgbClr val="C00000"/>
                </a:solidFill>
              </a:rPr>
              <a:t>CÁC NGUYÊN TẮC CƠ BẢN CỦA PP BTNB</a:t>
            </a:r>
            <a:endParaRPr lang="en-US" b="1" dirty="0">
              <a:solidFill>
                <a:srgbClr val="C00000"/>
              </a:solidFill>
            </a:endParaRPr>
          </a:p>
        </p:txBody>
      </p:sp>
      <p:grpSp>
        <p:nvGrpSpPr>
          <p:cNvPr id="6" name="Group 5"/>
          <p:cNvGrpSpPr/>
          <p:nvPr/>
        </p:nvGrpSpPr>
        <p:grpSpPr>
          <a:xfrm>
            <a:off x="111617" y="1483257"/>
            <a:ext cx="1328522" cy="955143"/>
            <a:chOff x="112636" y="1145909"/>
            <a:chExt cx="1594901" cy="982538"/>
          </a:xfrm>
        </p:grpSpPr>
        <p:pic>
          <p:nvPicPr>
            <p:cNvPr id="31746" name="Picture 2" descr="http://www.sodotuduy.com/kcfinder/upload/imag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72" y="1145909"/>
              <a:ext cx="1113065" cy="9540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2636" y="1241956"/>
              <a:ext cx="648915" cy="886491"/>
            </a:xfrm>
            <a:prstGeom prst="rect">
              <a:avLst/>
            </a:prstGeom>
            <a:noFill/>
          </p:spPr>
          <p:txBody>
            <a:bodyPr wrap="none" lIns="91440" tIns="45720" rIns="91440" bIns="45720">
              <a:spAutoFit/>
            </a:bodyPr>
            <a:lstStyle/>
            <a:p>
              <a:pPr algn="ctr"/>
              <a:r>
                <a:rPr lang="en-US" sz="5000" b="1" smtClean="0">
                  <a:ln w="22225">
                    <a:solidFill>
                      <a:schemeClr val="accent2"/>
                    </a:solidFill>
                    <a:prstDash val="solid"/>
                  </a:ln>
                  <a:solidFill>
                    <a:srgbClr val="FF0000"/>
                  </a:solidFill>
                </a:rPr>
                <a:t>1</a:t>
              </a:r>
              <a:endParaRPr lang="en-US" sz="5000" b="1" cap="none" spc="0">
                <a:ln w="22225">
                  <a:solidFill>
                    <a:schemeClr val="accent2"/>
                  </a:solidFill>
                  <a:prstDash val="solid"/>
                </a:ln>
                <a:solidFill>
                  <a:srgbClr val="FF0000"/>
                </a:solidFill>
                <a:effectLst/>
              </a:endParaRPr>
            </a:p>
          </p:txBody>
        </p:sp>
      </p:grpSp>
      <p:sp>
        <p:nvSpPr>
          <p:cNvPr id="12" name="TextBox 11"/>
          <p:cNvSpPr txBox="1"/>
          <p:nvPr/>
        </p:nvSpPr>
        <p:spPr>
          <a:xfrm>
            <a:off x="1447800" y="2722430"/>
            <a:ext cx="7411377" cy="1815882"/>
          </a:xfrm>
          <a:prstGeom prst="rect">
            <a:avLst/>
          </a:prstGeom>
          <a:noFill/>
        </p:spPr>
        <p:txBody>
          <a:bodyPr wrap="square" rtlCol="0">
            <a:spAutoFit/>
          </a:bodyPr>
          <a:lstStyle/>
          <a:p>
            <a:pPr algn="just"/>
            <a:r>
              <a:rPr lang="en-US" sz="2800"/>
              <a:t>Trong quá trình tìm hiểu, học sinh lập luận, bảo vệ ý kiến của mình, đưa ra tập thể thảo luận những ý nghĩ và những kết luận cá nhân</a:t>
            </a:r>
            <a:r>
              <a:rPr lang="en-US" sz="2800" smtClean="0"/>
              <a:t>.</a:t>
            </a:r>
            <a:endParaRPr lang="en-US" sz="2500"/>
          </a:p>
        </p:txBody>
      </p:sp>
      <p:grpSp>
        <p:nvGrpSpPr>
          <p:cNvPr id="13" name="Group 12"/>
          <p:cNvGrpSpPr/>
          <p:nvPr/>
        </p:nvGrpSpPr>
        <p:grpSpPr>
          <a:xfrm>
            <a:off x="119278" y="2868252"/>
            <a:ext cx="1328522" cy="955143"/>
            <a:chOff x="112637" y="1145909"/>
            <a:chExt cx="1594900" cy="982538"/>
          </a:xfrm>
        </p:grpSpPr>
        <p:pic>
          <p:nvPicPr>
            <p:cNvPr id="14" name="Picture 2" descr="http://www.sodotuduy.com/kcfinder/upload/imag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72" y="1145909"/>
              <a:ext cx="1113065" cy="95405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2637" y="1241956"/>
              <a:ext cx="648914" cy="886491"/>
            </a:xfrm>
            <a:prstGeom prst="rect">
              <a:avLst/>
            </a:prstGeom>
            <a:noFill/>
          </p:spPr>
          <p:txBody>
            <a:bodyPr wrap="none" lIns="91440" tIns="45720" rIns="91440" bIns="45720">
              <a:spAutoFit/>
            </a:bodyPr>
            <a:lstStyle/>
            <a:p>
              <a:pPr algn="ctr"/>
              <a:r>
                <a:rPr lang="en-US" sz="5000" b="1" cap="none" spc="0" smtClean="0">
                  <a:ln w="22225">
                    <a:solidFill>
                      <a:schemeClr val="accent2"/>
                    </a:solidFill>
                    <a:prstDash val="solid"/>
                  </a:ln>
                  <a:solidFill>
                    <a:srgbClr val="FF0000"/>
                  </a:solidFill>
                  <a:effectLst/>
                </a:rPr>
                <a:t>2</a:t>
              </a:r>
              <a:endParaRPr lang="en-US" sz="5000" b="1" cap="none" spc="0">
                <a:ln w="22225">
                  <a:solidFill>
                    <a:schemeClr val="accent2"/>
                  </a:solidFill>
                  <a:prstDash val="solid"/>
                </a:ln>
                <a:solidFill>
                  <a:srgbClr val="FF0000"/>
                </a:solidFill>
                <a:effectLst/>
              </a:endParaRPr>
            </a:p>
          </p:txBody>
        </p:sp>
      </p:grpSp>
      <p:sp>
        <p:nvSpPr>
          <p:cNvPr id="16" name="TextBox 15"/>
          <p:cNvSpPr txBox="1"/>
          <p:nvPr/>
        </p:nvSpPr>
        <p:spPr>
          <a:xfrm>
            <a:off x="1460500" y="4661118"/>
            <a:ext cx="7411377" cy="1384995"/>
          </a:xfrm>
          <a:prstGeom prst="rect">
            <a:avLst/>
          </a:prstGeom>
          <a:noFill/>
        </p:spPr>
        <p:txBody>
          <a:bodyPr wrap="square" rtlCol="0">
            <a:spAutoFit/>
          </a:bodyPr>
          <a:lstStyle/>
          <a:p>
            <a:pPr algn="just"/>
            <a:r>
              <a:rPr lang="en-US" sz="2800"/>
              <a:t>Những hoạt động do giáo viên đề xuất cho học sinh được tổ chức theo tiến trình sư phạm nhằm nâng cao dần mức độ học tập</a:t>
            </a:r>
            <a:r>
              <a:rPr lang="en-US" sz="2800" smtClean="0"/>
              <a:t>.</a:t>
            </a:r>
            <a:endParaRPr lang="en-US" sz="2500"/>
          </a:p>
        </p:txBody>
      </p:sp>
      <p:grpSp>
        <p:nvGrpSpPr>
          <p:cNvPr id="17" name="Group 16"/>
          <p:cNvGrpSpPr/>
          <p:nvPr/>
        </p:nvGrpSpPr>
        <p:grpSpPr>
          <a:xfrm>
            <a:off x="131978" y="4806940"/>
            <a:ext cx="1328522" cy="955143"/>
            <a:chOff x="112637" y="1145909"/>
            <a:chExt cx="1594900" cy="982538"/>
          </a:xfrm>
        </p:grpSpPr>
        <p:pic>
          <p:nvPicPr>
            <p:cNvPr id="18" name="Picture 2" descr="http://www.sodotuduy.com/kcfinder/upload/imag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72" y="1145909"/>
              <a:ext cx="1113065" cy="95405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12637" y="1241956"/>
              <a:ext cx="648914" cy="886491"/>
            </a:xfrm>
            <a:prstGeom prst="rect">
              <a:avLst/>
            </a:prstGeom>
            <a:noFill/>
          </p:spPr>
          <p:txBody>
            <a:bodyPr wrap="none" lIns="91440" tIns="45720" rIns="91440" bIns="45720">
              <a:spAutoFit/>
            </a:bodyPr>
            <a:lstStyle/>
            <a:p>
              <a:pPr algn="ctr"/>
              <a:r>
                <a:rPr lang="en-US" sz="5000" b="1" cap="none" spc="0" smtClean="0">
                  <a:ln w="22225">
                    <a:solidFill>
                      <a:schemeClr val="accent2"/>
                    </a:solidFill>
                    <a:prstDash val="solid"/>
                  </a:ln>
                  <a:solidFill>
                    <a:srgbClr val="FF0000"/>
                  </a:solidFill>
                  <a:effectLst/>
                </a:rPr>
                <a:t>3</a:t>
              </a:r>
              <a:endParaRPr lang="en-US" sz="5000" b="1" cap="none" spc="0">
                <a:ln w="22225">
                  <a:solidFill>
                    <a:schemeClr val="accent2"/>
                  </a:solidFill>
                  <a:prstDash val="solid"/>
                </a:ln>
                <a:solidFill>
                  <a:srgbClr val="FF0000"/>
                </a:solidFill>
                <a:effectLst/>
              </a:endParaRPr>
            </a:p>
          </p:txBody>
        </p:sp>
      </p:grpSp>
      <p:sp>
        <p:nvSpPr>
          <p:cNvPr id="20" name="Rectangle 19"/>
          <p:cNvSpPr/>
          <p:nvPr/>
        </p:nvSpPr>
        <p:spPr>
          <a:xfrm>
            <a:off x="162417" y="914400"/>
            <a:ext cx="4083105" cy="523220"/>
          </a:xfrm>
          <a:prstGeom prst="rect">
            <a:avLst/>
          </a:prstGeom>
        </p:spPr>
        <p:txBody>
          <a:bodyPr wrap="none">
            <a:spAutoFit/>
          </a:bodyPr>
          <a:lstStyle/>
          <a:p>
            <a:r>
              <a:rPr lang="en-US" sz="2800" b="1" smtClean="0">
                <a:latin typeface="Times New Roman" panose="02020603050405020304" pitchFamily="18" charset="0"/>
                <a:ea typeface="Calibri" panose="020F0502020204030204" pitchFamily="34" charset="0"/>
              </a:rPr>
              <a:t>TIẾN TRÌNH SƯ PHẠM</a:t>
            </a:r>
            <a:endParaRPr lang="en-US" sz="2800"/>
          </a:p>
        </p:txBody>
      </p:sp>
    </p:spTree>
    <p:custDataLst>
      <p:tags r:id="rId1"/>
    </p:custDataLst>
    <p:extLst>
      <p:ext uri="{BB962C8B-B14F-4D97-AF65-F5344CB8AC3E}">
        <p14:creationId xmlns:p14="http://schemas.microsoft.com/office/powerpoint/2010/main" val="28011373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0139" y="1484293"/>
            <a:ext cx="7411377" cy="954107"/>
          </a:xfrm>
          <a:prstGeom prst="rect">
            <a:avLst/>
          </a:prstGeom>
          <a:noFill/>
        </p:spPr>
        <p:txBody>
          <a:bodyPr wrap="square" rtlCol="0">
            <a:spAutoFit/>
          </a:bodyPr>
          <a:lstStyle/>
          <a:p>
            <a:pPr algn="just"/>
            <a:r>
              <a:rPr lang="en-US" sz="2800"/>
              <a:t>Cần một lượng tối thiểu là 2 giờ/tuần trong nhiều tuần liền cho một đề tài</a:t>
            </a:r>
            <a:r>
              <a:rPr lang="en-US" sz="2800" smtClean="0"/>
              <a:t>.</a:t>
            </a:r>
            <a:endParaRPr lang="en-US" sz="2500"/>
          </a:p>
        </p:txBody>
      </p:sp>
      <p:sp>
        <p:nvSpPr>
          <p:cNvPr id="7" name="Rounded Rectangle 6"/>
          <p:cNvSpPr/>
          <p:nvPr/>
        </p:nvSpPr>
        <p:spPr>
          <a:xfrm>
            <a:off x="111617" y="77756"/>
            <a:ext cx="7496591" cy="647163"/>
          </a:xfrm>
          <a:prstGeom prst="roundRect">
            <a:avLst/>
          </a:prstGeom>
          <a:solidFill>
            <a:schemeClr val="bg1"/>
          </a:solidFill>
          <a:effectLst>
            <a:glow rad="2286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en-US" b="1" smtClean="0">
                <a:solidFill>
                  <a:srgbClr val="C00000"/>
                </a:solidFill>
              </a:rPr>
              <a:t>CÁC NGUYÊN TẮC CƠ BẢN CỦA PP BTNB</a:t>
            </a:r>
            <a:endParaRPr lang="en-US" b="1" dirty="0">
              <a:solidFill>
                <a:srgbClr val="C00000"/>
              </a:solidFill>
            </a:endParaRPr>
          </a:p>
        </p:txBody>
      </p:sp>
      <p:grpSp>
        <p:nvGrpSpPr>
          <p:cNvPr id="6" name="Group 5"/>
          <p:cNvGrpSpPr/>
          <p:nvPr/>
        </p:nvGrpSpPr>
        <p:grpSpPr>
          <a:xfrm>
            <a:off x="111617" y="1483257"/>
            <a:ext cx="1328522" cy="955143"/>
            <a:chOff x="112637" y="1145909"/>
            <a:chExt cx="1594900" cy="982538"/>
          </a:xfrm>
        </p:grpSpPr>
        <p:pic>
          <p:nvPicPr>
            <p:cNvPr id="31746" name="Picture 2" descr="http://www.sodotuduy.com/kcfinder/upload/imag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72" y="1145909"/>
              <a:ext cx="1113065" cy="9540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2637" y="1241956"/>
              <a:ext cx="648914" cy="886491"/>
            </a:xfrm>
            <a:prstGeom prst="rect">
              <a:avLst/>
            </a:prstGeom>
            <a:noFill/>
          </p:spPr>
          <p:txBody>
            <a:bodyPr wrap="none" lIns="91440" tIns="45720" rIns="91440" bIns="45720">
              <a:spAutoFit/>
            </a:bodyPr>
            <a:lstStyle/>
            <a:p>
              <a:pPr algn="ctr"/>
              <a:r>
                <a:rPr lang="en-US" sz="5000" b="1">
                  <a:ln w="22225">
                    <a:solidFill>
                      <a:schemeClr val="accent2"/>
                    </a:solidFill>
                    <a:prstDash val="solid"/>
                  </a:ln>
                  <a:solidFill>
                    <a:srgbClr val="FF0000"/>
                  </a:solidFill>
                </a:rPr>
                <a:t>4</a:t>
              </a:r>
              <a:endParaRPr lang="en-US" sz="5000" b="1" cap="none" spc="0">
                <a:ln w="22225">
                  <a:solidFill>
                    <a:schemeClr val="accent2"/>
                  </a:solidFill>
                  <a:prstDash val="solid"/>
                </a:ln>
                <a:solidFill>
                  <a:srgbClr val="FF0000"/>
                </a:solidFill>
                <a:effectLst/>
              </a:endParaRPr>
            </a:p>
          </p:txBody>
        </p:sp>
      </p:grpSp>
      <p:sp>
        <p:nvSpPr>
          <p:cNvPr id="12" name="TextBox 11"/>
          <p:cNvSpPr txBox="1"/>
          <p:nvPr/>
        </p:nvSpPr>
        <p:spPr>
          <a:xfrm>
            <a:off x="1447800" y="2722430"/>
            <a:ext cx="7411377" cy="1384995"/>
          </a:xfrm>
          <a:prstGeom prst="rect">
            <a:avLst/>
          </a:prstGeom>
          <a:noFill/>
        </p:spPr>
        <p:txBody>
          <a:bodyPr wrap="square" rtlCol="0">
            <a:spAutoFit/>
          </a:bodyPr>
          <a:lstStyle/>
          <a:p>
            <a:pPr algn="just"/>
            <a:r>
              <a:rPr lang="en-US" sz="2800"/>
              <a:t>Mỗi học sinh bắt buộc có  một quyển vở thí nghiệm do chính các em ghi chép theo cách thức và ngôn ngữ của chính các em</a:t>
            </a:r>
            <a:r>
              <a:rPr lang="en-US" sz="2800" smtClean="0"/>
              <a:t>.</a:t>
            </a:r>
            <a:endParaRPr lang="en-US" sz="2500"/>
          </a:p>
        </p:txBody>
      </p:sp>
      <p:grpSp>
        <p:nvGrpSpPr>
          <p:cNvPr id="13" name="Group 12"/>
          <p:cNvGrpSpPr/>
          <p:nvPr/>
        </p:nvGrpSpPr>
        <p:grpSpPr>
          <a:xfrm>
            <a:off x="119278" y="2868252"/>
            <a:ext cx="1328522" cy="955143"/>
            <a:chOff x="112637" y="1145909"/>
            <a:chExt cx="1594900" cy="982538"/>
          </a:xfrm>
        </p:grpSpPr>
        <p:pic>
          <p:nvPicPr>
            <p:cNvPr id="14" name="Picture 2" descr="http://www.sodotuduy.com/kcfinder/upload/imag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72" y="1145909"/>
              <a:ext cx="1113065" cy="95405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2637" y="1241956"/>
              <a:ext cx="648914" cy="886491"/>
            </a:xfrm>
            <a:prstGeom prst="rect">
              <a:avLst/>
            </a:prstGeom>
            <a:noFill/>
          </p:spPr>
          <p:txBody>
            <a:bodyPr wrap="none" lIns="91440" tIns="45720" rIns="91440" bIns="45720">
              <a:spAutoFit/>
            </a:bodyPr>
            <a:lstStyle/>
            <a:p>
              <a:pPr algn="ctr"/>
              <a:r>
                <a:rPr lang="en-US" sz="5000" b="1" cap="none" spc="0" smtClean="0">
                  <a:ln w="22225">
                    <a:solidFill>
                      <a:schemeClr val="accent2"/>
                    </a:solidFill>
                    <a:prstDash val="solid"/>
                  </a:ln>
                  <a:solidFill>
                    <a:srgbClr val="FF0000"/>
                  </a:solidFill>
                  <a:effectLst/>
                </a:rPr>
                <a:t>5</a:t>
              </a:r>
              <a:endParaRPr lang="en-US" sz="5000" b="1" cap="none" spc="0">
                <a:ln w="22225">
                  <a:solidFill>
                    <a:schemeClr val="accent2"/>
                  </a:solidFill>
                  <a:prstDash val="solid"/>
                </a:ln>
                <a:solidFill>
                  <a:srgbClr val="FF0000"/>
                </a:solidFill>
                <a:effectLst/>
              </a:endParaRPr>
            </a:p>
          </p:txBody>
        </p:sp>
      </p:grpSp>
      <p:sp>
        <p:nvSpPr>
          <p:cNvPr id="16" name="TextBox 15"/>
          <p:cNvSpPr txBox="1"/>
          <p:nvPr/>
        </p:nvSpPr>
        <p:spPr>
          <a:xfrm>
            <a:off x="1460500" y="4661118"/>
            <a:ext cx="7411377" cy="1815882"/>
          </a:xfrm>
          <a:prstGeom prst="rect">
            <a:avLst/>
          </a:prstGeom>
          <a:noFill/>
        </p:spPr>
        <p:txBody>
          <a:bodyPr wrap="square" rtlCol="0">
            <a:spAutoFit/>
          </a:bodyPr>
          <a:lstStyle/>
          <a:p>
            <a:pPr algn="just"/>
            <a:r>
              <a:rPr lang="en-US" sz="2800"/>
              <a:t>Mục tiêu chính là sự chiếm lĩnh dần dần của học sinh các khái niệm khoa học và kĩ thuật được thực hành, kèm theo là sự củng cố ngôn ngữ viết và nói</a:t>
            </a:r>
            <a:r>
              <a:rPr lang="en-US" sz="2800" smtClean="0"/>
              <a:t>.</a:t>
            </a:r>
            <a:endParaRPr lang="en-US" sz="2500"/>
          </a:p>
        </p:txBody>
      </p:sp>
      <p:grpSp>
        <p:nvGrpSpPr>
          <p:cNvPr id="17" name="Group 16"/>
          <p:cNvGrpSpPr/>
          <p:nvPr/>
        </p:nvGrpSpPr>
        <p:grpSpPr>
          <a:xfrm>
            <a:off x="131978" y="4806940"/>
            <a:ext cx="1328522" cy="955143"/>
            <a:chOff x="112637" y="1145909"/>
            <a:chExt cx="1594900" cy="982538"/>
          </a:xfrm>
        </p:grpSpPr>
        <p:pic>
          <p:nvPicPr>
            <p:cNvPr id="18" name="Picture 2" descr="http://www.sodotuduy.com/kcfinder/upload/imag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72" y="1145909"/>
              <a:ext cx="1113065" cy="95405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12637" y="1241956"/>
              <a:ext cx="648914" cy="886491"/>
            </a:xfrm>
            <a:prstGeom prst="rect">
              <a:avLst/>
            </a:prstGeom>
            <a:noFill/>
          </p:spPr>
          <p:txBody>
            <a:bodyPr wrap="none" lIns="91440" tIns="45720" rIns="91440" bIns="45720">
              <a:spAutoFit/>
            </a:bodyPr>
            <a:lstStyle/>
            <a:p>
              <a:pPr algn="ctr"/>
              <a:r>
                <a:rPr lang="en-US" sz="5000" b="1">
                  <a:ln w="22225">
                    <a:solidFill>
                      <a:schemeClr val="accent2"/>
                    </a:solidFill>
                    <a:prstDash val="solid"/>
                  </a:ln>
                  <a:solidFill>
                    <a:srgbClr val="FF0000"/>
                  </a:solidFill>
                </a:rPr>
                <a:t>6</a:t>
              </a:r>
              <a:endParaRPr lang="en-US" sz="5000" b="1" cap="none" spc="0">
                <a:ln w="22225">
                  <a:solidFill>
                    <a:schemeClr val="accent2"/>
                  </a:solidFill>
                  <a:prstDash val="solid"/>
                </a:ln>
                <a:solidFill>
                  <a:srgbClr val="FF0000"/>
                </a:solidFill>
                <a:effectLst/>
              </a:endParaRPr>
            </a:p>
          </p:txBody>
        </p:sp>
      </p:grpSp>
    </p:spTree>
    <p:custDataLst>
      <p:tags r:id="rId1"/>
    </p:custDataLst>
    <p:extLst>
      <p:ext uri="{BB962C8B-B14F-4D97-AF65-F5344CB8AC3E}">
        <p14:creationId xmlns:p14="http://schemas.microsoft.com/office/powerpoint/2010/main" val="2960267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91440" y="1173480"/>
            <a:ext cx="4087385" cy="1219200"/>
            <a:chOff x="4319" y="1152"/>
            <a:chExt cx="414" cy="402"/>
          </a:xfrm>
          <a:solidFill>
            <a:srgbClr val="FFF1C5"/>
          </a:solidFill>
        </p:grpSpPr>
        <p:sp>
          <p:nvSpPr>
            <p:cNvPr id="4" name="AutoShape 7"/>
            <p:cNvSpPr>
              <a:spLocks noChangeArrowheads="1"/>
            </p:cNvSpPr>
            <p:nvPr/>
          </p:nvSpPr>
          <p:spPr bwMode="gray">
            <a:xfrm>
              <a:off x="4319"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fontAlgn="auto" hangingPunct="1">
                <a:spcBef>
                  <a:spcPts val="0"/>
                </a:spcBef>
                <a:spcAft>
                  <a:spcPts val="0"/>
                </a:spcAft>
                <a:defRPr/>
              </a:pPr>
              <a:r>
                <a:rPr lang="en-US" sz="2200" b="0" smtClean="0">
                  <a:solidFill>
                    <a:prstClr val="black"/>
                  </a:solidFill>
                  <a:latin typeface="Arial" charset="0"/>
                </a:rPr>
                <a:t>Tiếp cận Nội dung</a:t>
              </a:r>
            </a:p>
            <a:p>
              <a:pPr algn="ctr" eaLnBrk="1" fontAlgn="auto" hangingPunct="1">
                <a:spcBef>
                  <a:spcPts val="0"/>
                </a:spcBef>
                <a:spcAft>
                  <a:spcPts val="0"/>
                </a:spcAft>
                <a:defRPr/>
              </a:pPr>
              <a:r>
                <a:rPr lang="en-US" sz="2200" b="0" smtClean="0">
                  <a:solidFill>
                    <a:prstClr val="black"/>
                  </a:solidFill>
                  <a:latin typeface="Arial" charset="0"/>
                </a:rPr>
                <a:t>(HS học được cái gì)</a:t>
              </a:r>
              <a:endParaRPr lang="en-US" sz="2200" b="0">
                <a:solidFill>
                  <a:prstClr val="black"/>
                </a:solidFill>
                <a:latin typeface="Arial" charset="0"/>
              </a:endParaRPr>
            </a:p>
          </p:txBody>
        </p:sp>
        <p:sp>
          <p:nvSpPr>
            <p:cNvPr id="5" name="Freeform 4"/>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fontAlgn="auto" hangingPunct="1">
                <a:spcBef>
                  <a:spcPts val="0"/>
                </a:spcBef>
                <a:spcAft>
                  <a:spcPts val="0"/>
                </a:spcAft>
                <a:defRPr/>
              </a:pPr>
              <a:endParaRPr lang="en-US" sz="2200" b="0">
                <a:solidFill>
                  <a:prstClr val="black"/>
                </a:solidFill>
                <a:latin typeface="Arial" charset="0"/>
              </a:endParaRPr>
            </a:p>
          </p:txBody>
        </p:sp>
      </p:grpSp>
      <p:sp>
        <p:nvSpPr>
          <p:cNvPr id="6" name="Right Arrow 5"/>
          <p:cNvSpPr>
            <a:spLocks noChangeArrowheads="1"/>
          </p:cNvSpPr>
          <p:nvPr/>
        </p:nvSpPr>
        <p:spPr bwMode="auto">
          <a:xfrm>
            <a:off x="4282440" y="1524000"/>
            <a:ext cx="541765" cy="525463"/>
          </a:xfrm>
          <a:prstGeom prst="rightArrow">
            <a:avLst>
              <a:gd name="adj1" fmla="val 50000"/>
              <a:gd name="adj2" fmla="val 50000"/>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hangingPunct="1"/>
            <a:endParaRPr lang="en-US" altLang="en-US" sz="1800" b="0">
              <a:solidFill>
                <a:srgbClr val="000000"/>
              </a:solidFill>
              <a:latin typeface="Arial" panose="020B0604020202020204" pitchFamily="34" charset="0"/>
            </a:endParaRPr>
          </a:p>
        </p:txBody>
      </p:sp>
      <p:sp>
        <p:nvSpPr>
          <p:cNvPr id="14" name="AutoShape 7"/>
          <p:cNvSpPr>
            <a:spLocks noChangeArrowheads="1"/>
          </p:cNvSpPr>
          <p:nvPr/>
        </p:nvSpPr>
        <p:spPr bwMode="gray">
          <a:xfrm>
            <a:off x="4876801" y="1173480"/>
            <a:ext cx="4038600" cy="1219200"/>
          </a:xfrm>
          <a:prstGeom prst="roundRect">
            <a:avLst>
              <a:gd name="adj" fmla="val 11921"/>
            </a:avLst>
          </a:prstGeom>
          <a:solidFill>
            <a:srgbClr val="FFF1C5"/>
          </a:solid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fontAlgn="auto" hangingPunct="1">
              <a:spcBef>
                <a:spcPts val="0"/>
              </a:spcBef>
              <a:spcAft>
                <a:spcPts val="0"/>
              </a:spcAft>
              <a:defRPr/>
            </a:pPr>
            <a:r>
              <a:rPr lang="en-US" sz="2200" b="0" smtClean="0">
                <a:solidFill>
                  <a:prstClr val="black"/>
                </a:solidFill>
                <a:latin typeface="Arial" charset="0"/>
              </a:rPr>
              <a:t>Tiếp cận Năng lực của </a:t>
            </a:r>
          </a:p>
          <a:p>
            <a:pPr algn="ctr" eaLnBrk="1" fontAlgn="auto" hangingPunct="1">
              <a:spcBef>
                <a:spcPts val="0"/>
              </a:spcBef>
              <a:spcAft>
                <a:spcPts val="0"/>
              </a:spcAft>
              <a:defRPr/>
            </a:pPr>
            <a:r>
              <a:rPr lang="en-US" sz="2200" b="0" smtClean="0">
                <a:solidFill>
                  <a:prstClr val="black"/>
                </a:solidFill>
                <a:latin typeface="Arial" charset="0"/>
              </a:rPr>
              <a:t>người học</a:t>
            </a:r>
          </a:p>
          <a:p>
            <a:pPr algn="ctr" eaLnBrk="1" fontAlgn="auto" hangingPunct="1">
              <a:spcBef>
                <a:spcPts val="0"/>
              </a:spcBef>
              <a:spcAft>
                <a:spcPts val="0"/>
              </a:spcAft>
              <a:defRPr/>
            </a:pPr>
            <a:r>
              <a:rPr lang="en-US" sz="2200" b="0" smtClean="0">
                <a:solidFill>
                  <a:prstClr val="black"/>
                </a:solidFill>
                <a:latin typeface="Arial" charset="0"/>
              </a:rPr>
              <a:t>(HS vận dụng cái gì)</a:t>
            </a:r>
            <a:endParaRPr lang="en-US" sz="2200" b="0">
              <a:solidFill>
                <a:prstClr val="black"/>
              </a:solidFill>
              <a:latin typeface="Arial" charset="0"/>
            </a:endParaRPr>
          </a:p>
        </p:txBody>
      </p:sp>
      <p:grpSp>
        <p:nvGrpSpPr>
          <p:cNvPr id="16" name="Group 15"/>
          <p:cNvGrpSpPr>
            <a:grpSpLocks/>
          </p:cNvGrpSpPr>
          <p:nvPr/>
        </p:nvGrpSpPr>
        <p:grpSpPr bwMode="auto">
          <a:xfrm>
            <a:off x="91439" y="2788920"/>
            <a:ext cx="4087385" cy="1219200"/>
            <a:chOff x="4319" y="1152"/>
            <a:chExt cx="414" cy="402"/>
          </a:xfrm>
          <a:solidFill>
            <a:srgbClr val="FFF1C5"/>
          </a:solidFill>
        </p:grpSpPr>
        <p:sp>
          <p:nvSpPr>
            <p:cNvPr id="17" name="AutoShape 7"/>
            <p:cNvSpPr>
              <a:spLocks noChangeArrowheads="1"/>
            </p:cNvSpPr>
            <p:nvPr/>
          </p:nvSpPr>
          <p:spPr bwMode="gray">
            <a:xfrm>
              <a:off x="4319"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fontAlgn="auto" hangingPunct="1">
                <a:spcBef>
                  <a:spcPts val="0"/>
                </a:spcBef>
                <a:spcAft>
                  <a:spcPts val="0"/>
                </a:spcAft>
                <a:defRPr/>
              </a:pPr>
              <a:r>
                <a:rPr lang="en-US" sz="2200" b="0" smtClean="0">
                  <a:solidFill>
                    <a:prstClr val="black"/>
                  </a:solidFill>
                  <a:latin typeface="Arial" charset="0"/>
                </a:rPr>
                <a:t>Truyền thụ một chiều</a:t>
              </a:r>
              <a:endParaRPr lang="en-US" sz="2200" b="0">
                <a:solidFill>
                  <a:prstClr val="black"/>
                </a:solidFill>
                <a:latin typeface="Arial" charset="0"/>
              </a:endParaRPr>
            </a:p>
          </p:txBody>
        </p:sp>
        <p:sp>
          <p:nvSpPr>
            <p:cNvPr id="18" name="Freeform 17"/>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fontAlgn="auto" hangingPunct="1">
                <a:spcBef>
                  <a:spcPts val="0"/>
                </a:spcBef>
                <a:spcAft>
                  <a:spcPts val="0"/>
                </a:spcAft>
                <a:defRPr/>
              </a:pPr>
              <a:endParaRPr lang="en-US" sz="2200" b="0">
                <a:solidFill>
                  <a:prstClr val="black"/>
                </a:solidFill>
                <a:latin typeface="Arial" charset="0"/>
              </a:endParaRPr>
            </a:p>
          </p:txBody>
        </p:sp>
      </p:grpSp>
      <p:sp>
        <p:nvSpPr>
          <p:cNvPr id="19" name="Right Arrow 18"/>
          <p:cNvSpPr>
            <a:spLocks noChangeArrowheads="1"/>
          </p:cNvSpPr>
          <p:nvPr/>
        </p:nvSpPr>
        <p:spPr bwMode="auto">
          <a:xfrm>
            <a:off x="4282439" y="3177857"/>
            <a:ext cx="541765" cy="525463"/>
          </a:xfrm>
          <a:prstGeom prst="rightArrow">
            <a:avLst>
              <a:gd name="adj1" fmla="val 50000"/>
              <a:gd name="adj2" fmla="val 50000"/>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hangingPunct="1"/>
            <a:endParaRPr lang="en-US" altLang="en-US" sz="1800" b="0">
              <a:solidFill>
                <a:srgbClr val="000000"/>
              </a:solidFill>
              <a:latin typeface="Arial" panose="020B0604020202020204" pitchFamily="34" charset="0"/>
            </a:endParaRPr>
          </a:p>
        </p:txBody>
      </p:sp>
      <p:sp>
        <p:nvSpPr>
          <p:cNvPr id="20" name="AutoShape 7"/>
          <p:cNvSpPr>
            <a:spLocks noChangeArrowheads="1"/>
          </p:cNvSpPr>
          <p:nvPr/>
        </p:nvSpPr>
        <p:spPr bwMode="gray">
          <a:xfrm>
            <a:off x="4876800" y="2560320"/>
            <a:ext cx="4038600" cy="1676400"/>
          </a:xfrm>
          <a:prstGeom prst="roundRect">
            <a:avLst>
              <a:gd name="adj" fmla="val 11921"/>
            </a:avLst>
          </a:prstGeom>
          <a:solidFill>
            <a:srgbClr val="FFF1C5"/>
          </a:solid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fontAlgn="auto" hangingPunct="1">
              <a:spcBef>
                <a:spcPts val="0"/>
              </a:spcBef>
              <a:spcAft>
                <a:spcPts val="0"/>
              </a:spcAft>
              <a:defRPr/>
            </a:pPr>
            <a:r>
              <a:rPr lang="en-US" sz="2200" b="0" smtClean="0">
                <a:solidFill>
                  <a:prstClr val="black"/>
                </a:solidFill>
                <a:latin typeface="Arial" charset="0"/>
              </a:rPr>
              <a:t>Dạy cách học</a:t>
            </a:r>
          </a:p>
          <a:p>
            <a:pPr algn="ctr" eaLnBrk="1" fontAlgn="auto" hangingPunct="1">
              <a:spcBef>
                <a:spcPts val="0"/>
              </a:spcBef>
              <a:spcAft>
                <a:spcPts val="0"/>
              </a:spcAft>
              <a:defRPr/>
            </a:pPr>
            <a:r>
              <a:rPr lang="en-US" sz="2200" b="0" smtClean="0">
                <a:solidFill>
                  <a:prstClr val="black"/>
                </a:solidFill>
                <a:latin typeface="Arial" charset="0"/>
              </a:rPr>
              <a:t>Cách vận dụng KT</a:t>
            </a:r>
          </a:p>
          <a:p>
            <a:pPr algn="ctr" eaLnBrk="1" fontAlgn="auto" hangingPunct="1">
              <a:spcBef>
                <a:spcPts val="0"/>
              </a:spcBef>
              <a:spcAft>
                <a:spcPts val="0"/>
              </a:spcAft>
              <a:defRPr/>
            </a:pPr>
            <a:r>
              <a:rPr lang="en-US" sz="2200" b="0" smtClean="0">
                <a:solidFill>
                  <a:prstClr val="black"/>
                </a:solidFill>
                <a:latin typeface="Arial" charset="0"/>
              </a:rPr>
              <a:t>Rèn luyện kỹ năng</a:t>
            </a:r>
          </a:p>
          <a:p>
            <a:pPr algn="ctr" eaLnBrk="1" fontAlgn="auto" hangingPunct="1">
              <a:spcBef>
                <a:spcPts val="0"/>
              </a:spcBef>
              <a:spcAft>
                <a:spcPts val="0"/>
              </a:spcAft>
              <a:defRPr/>
            </a:pPr>
            <a:r>
              <a:rPr lang="en-US" sz="2200" b="0" smtClean="0">
                <a:solidFill>
                  <a:prstClr val="black"/>
                </a:solidFill>
                <a:latin typeface="Arial" charset="0"/>
              </a:rPr>
              <a:t>Hình thành NL &amp; phẩm chất</a:t>
            </a:r>
            <a:endParaRPr lang="en-US" sz="2200" b="0">
              <a:solidFill>
                <a:prstClr val="black"/>
              </a:solidFill>
              <a:latin typeface="Arial" charset="0"/>
            </a:endParaRPr>
          </a:p>
        </p:txBody>
      </p:sp>
      <p:grpSp>
        <p:nvGrpSpPr>
          <p:cNvPr id="21" name="Group 20"/>
          <p:cNvGrpSpPr>
            <a:grpSpLocks/>
          </p:cNvGrpSpPr>
          <p:nvPr/>
        </p:nvGrpSpPr>
        <p:grpSpPr bwMode="auto">
          <a:xfrm>
            <a:off x="137160" y="4343400"/>
            <a:ext cx="4026425" cy="1219200"/>
            <a:chOff x="4319" y="1152"/>
            <a:chExt cx="414" cy="402"/>
          </a:xfrm>
          <a:solidFill>
            <a:srgbClr val="FFF1C5"/>
          </a:solidFill>
        </p:grpSpPr>
        <p:sp>
          <p:nvSpPr>
            <p:cNvPr id="22" name="AutoShape 7"/>
            <p:cNvSpPr>
              <a:spLocks noChangeArrowheads="1"/>
            </p:cNvSpPr>
            <p:nvPr/>
          </p:nvSpPr>
          <p:spPr bwMode="gray">
            <a:xfrm>
              <a:off x="4319"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fontAlgn="auto" hangingPunct="1">
                <a:spcBef>
                  <a:spcPts val="0"/>
                </a:spcBef>
                <a:spcAft>
                  <a:spcPts val="0"/>
                </a:spcAft>
                <a:defRPr/>
              </a:pPr>
              <a:r>
                <a:rPr lang="en-US" sz="2200" b="0" smtClean="0">
                  <a:solidFill>
                    <a:prstClr val="black"/>
                  </a:solidFill>
                  <a:latin typeface="Arial" charset="0"/>
                </a:rPr>
                <a:t>KTĐG trí nhớ</a:t>
              </a:r>
              <a:endParaRPr lang="en-US" sz="2200" b="0">
                <a:solidFill>
                  <a:prstClr val="black"/>
                </a:solidFill>
                <a:latin typeface="Arial" charset="0"/>
              </a:endParaRPr>
            </a:p>
          </p:txBody>
        </p:sp>
        <p:sp>
          <p:nvSpPr>
            <p:cNvPr id="23" name="Freeform 22"/>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fontAlgn="auto" hangingPunct="1">
                <a:spcBef>
                  <a:spcPts val="0"/>
                </a:spcBef>
                <a:spcAft>
                  <a:spcPts val="0"/>
                </a:spcAft>
                <a:defRPr/>
              </a:pPr>
              <a:endParaRPr lang="en-US" sz="2200" b="0">
                <a:solidFill>
                  <a:prstClr val="black"/>
                </a:solidFill>
                <a:latin typeface="Arial" charset="0"/>
              </a:endParaRPr>
            </a:p>
          </p:txBody>
        </p:sp>
      </p:grpSp>
      <p:sp>
        <p:nvSpPr>
          <p:cNvPr id="24" name="Right Arrow 23"/>
          <p:cNvSpPr>
            <a:spLocks noChangeArrowheads="1"/>
          </p:cNvSpPr>
          <p:nvPr/>
        </p:nvSpPr>
        <p:spPr bwMode="auto">
          <a:xfrm>
            <a:off x="4282440" y="4793297"/>
            <a:ext cx="541765" cy="525463"/>
          </a:xfrm>
          <a:prstGeom prst="rightArrow">
            <a:avLst>
              <a:gd name="adj1" fmla="val 50000"/>
              <a:gd name="adj2" fmla="val 50000"/>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hangingPunct="1"/>
            <a:endParaRPr lang="en-US" altLang="en-US" sz="1800" b="0">
              <a:solidFill>
                <a:srgbClr val="000000"/>
              </a:solidFill>
              <a:latin typeface="Arial" panose="020B0604020202020204" pitchFamily="34" charset="0"/>
            </a:endParaRPr>
          </a:p>
        </p:txBody>
      </p:sp>
      <p:sp>
        <p:nvSpPr>
          <p:cNvPr id="25" name="AutoShape 7"/>
          <p:cNvSpPr>
            <a:spLocks noChangeArrowheads="1"/>
          </p:cNvSpPr>
          <p:nvPr/>
        </p:nvSpPr>
        <p:spPr bwMode="gray">
          <a:xfrm>
            <a:off x="4876801" y="4465320"/>
            <a:ext cx="4038600" cy="1143000"/>
          </a:xfrm>
          <a:prstGeom prst="roundRect">
            <a:avLst>
              <a:gd name="adj" fmla="val 11921"/>
            </a:avLst>
          </a:prstGeom>
          <a:solidFill>
            <a:srgbClr val="FFF1C5"/>
          </a:solidFill>
          <a:ln w="25400">
            <a:solidFill>
              <a:srgbClr val="FFFFFF"/>
            </a:solidFill>
            <a:round/>
            <a:headEnd/>
            <a:tailEnd/>
          </a:ln>
          <a:effectLst>
            <a:outerShdw dist="53882" dir="2700000" algn="ctr" rotWithShape="0">
              <a:srgbClr val="000000">
                <a:alpha val="50000"/>
              </a:srgbClr>
            </a:outerShdw>
          </a:effectLst>
        </p:spPr>
        <p:txBody>
          <a:bodyPr wrap="none" anchor="ctr"/>
          <a:lstStyle>
            <a:defPPr>
              <a:defRPr lang="en-AU"/>
            </a:defPPr>
            <a:lvl1pPr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4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4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4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4000" b="1" kern="1200">
                <a:solidFill>
                  <a:schemeClr val="tx1"/>
                </a:solidFill>
                <a:latin typeface="Times New Roman" panose="02020603050405020304" pitchFamily="18" charset="0"/>
                <a:ea typeface="+mn-ea"/>
                <a:cs typeface="+mn-cs"/>
              </a:defRPr>
            </a:lvl9pPr>
          </a:lstStyle>
          <a:p>
            <a:pPr algn="ctr" eaLnBrk="1" fontAlgn="auto" hangingPunct="1">
              <a:spcBef>
                <a:spcPts val="0"/>
              </a:spcBef>
              <a:spcAft>
                <a:spcPts val="0"/>
              </a:spcAft>
              <a:defRPr/>
            </a:pPr>
            <a:r>
              <a:rPr lang="en-US" sz="2200" b="0" smtClean="0">
                <a:solidFill>
                  <a:prstClr val="black"/>
                </a:solidFill>
                <a:latin typeface="Arial" charset="0"/>
              </a:rPr>
              <a:t>Đánh giá NL vận dụng KT,</a:t>
            </a:r>
          </a:p>
          <a:p>
            <a:pPr algn="ctr" eaLnBrk="1" fontAlgn="auto" hangingPunct="1">
              <a:spcBef>
                <a:spcPts val="0"/>
              </a:spcBef>
              <a:spcAft>
                <a:spcPts val="0"/>
              </a:spcAft>
              <a:defRPr/>
            </a:pPr>
            <a:r>
              <a:rPr lang="en-US" sz="2200" b="0" smtClean="0">
                <a:solidFill>
                  <a:prstClr val="black"/>
                </a:solidFill>
                <a:latin typeface="Arial" charset="0"/>
              </a:rPr>
              <a:t>GQVĐ</a:t>
            </a:r>
            <a:endParaRPr lang="en-US" sz="2200" b="0">
              <a:solidFill>
                <a:prstClr val="black"/>
              </a:solidFill>
              <a:latin typeface="Arial" charset="0"/>
            </a:endParaRPr>
          </a:p>
        </p:txBody>
      </p:sp>
    </p:spTree>
    <p:custDataLst>
      <p:tags r:id="rId1"/>
    </p:custDataLst>
    <p:extLst>
      <p:ext uri="{BB962C8B-B14F-4D97-AF65-F5344CB8AC3E}">
        <p14:creationId xmlns:p14="http://schemas.microsoft.com/office/powerpoint/2010/main" val="1709530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11617" y="77756"/>
            <a:ext cx="7496591" cy="647163"/>
          </a:xfrm>
          <a:prstGeom prst="roundRect">
            <a:avLst/>
          </a:prstGeom>
          <a:solidFill>
            <a:schemeClr val="bg1"/>
          </a:solidFill>
          <a:effectLst>
            <a:glow rad="2286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en-US" b="1" smtClean="0">
                <a:solidFill>
                  <a:srgbClr val="C00000"/>
                </a:solidFill>
              </a:rPr>
              <a:t>CÁC NGUYÊN TẮC CƠ BẢN CỦA PP BTNB</a:t>
            </a:r>
            <a:endParaRPr lang="en-US" b="1" dirty="0">
              <a:solidFill>
                <a:srgbClr val="C00000"/>
              </a:solidFill>
            </a:endParaRPr>
          </a:p>
        </p:txBody>
      </p:sp>
      <p:pic>
        <p:nvPicPr>
          <p:cNvPr id="37890" name="Picture 2" descr="http://www.vaikui.lt/wp-content/uploads/2015/12/family_parents_child_read_book_together_learn_hap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876549"/>
            <a:ext cx="3524250" cy="18478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892" name="Picture 4" descr="http://en.tcdn.gov.vn/eLib/docs/Cam%20nang%20Quan%20ly%20xuong%20thuc%20hanh.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4053" y="1152769"/>
            <a:ext cx="3337547" cy="2047631"/>
          </a:xfrm>
          <a:prstGeom prst="rect">
            <a:avLst/>
          </a:prstGeom>
          <a:noFill/>
          <a:extLst>
            <a:ext uri="{909E8E84-426E-40DD-AFC4-6F175D3DCCD1}">
              <a14:hiddenFill xmlns:a14="http://schemas.microsoft.com/office/drawing/2010/main">
                <a:solidFill>
                  <a:srgbClr val="FFFFFF"/>
                </a:solidFill>
              </a14:hiddenFill>
            </a:ext>
          </a:extLst>
        </p:spPr>
      </p:pic>
      <p:pic>
        <p:nvPicPr>
          <p:cNvPr id="37894" name="Picture 6" descr="https://upload.wikimedia.org/wikipedia/commons/thumb/d/d4/Tr%C6%B0%E1%BB%9Dng_%C4%90%E1%BA%A1i_h%E1%BB%8Dc_S%C6%B0_ph%E1%BA%A1m.jpg/413px-Tr%C6%B0%E1%BB%9Dng_%C4%90%E1%BA%A1i_h%E1%BB%8Dc_S%C6%B0_ph%E1%BA%A1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2750" y="4413251"/>
            <a:ext cx="3524250" cy="23431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975" y="1580619"/>
            <a:ext cx="2583828" cy="2077510"/>
          </a:xfrm>
          <a:prstGeom prst="rect">
            <a:avLst/>
          </a:prstGeom>
          <a:ln>
            <a:noFill/>
          </a:ln>
          <a:effectLst>
            <a:softEdge rad="112500"/>
          </a:effectLst>
        </p:spPr>
      </p:pic>
      <p:pic>
        <p:nvPicPr>
          <p:cNvPr id="37896" name="Picture 8" descr="http://parents.wfu.edu/files/2099/10/teacher-discuss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962" y="4410733"/>
            <a:ext cx="3029838" cy="233379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62417" y="914400"/>
            <a:ext cx="4254563" cy="523220"/>
          </a:xfrm>
          <a:prstGeom prst="rect">
            <a:avLst/>
          </a:prstGeom>
        </p:spPr>
        <p:txBody>
          <a:bodyPr wrap="none">
            <a:spAutoFit/>
          </a:bodyPr>
          <a:lstStyle/>
          <a:p>
            <a:r>
              <a:rPr lang="en-US" sz="2800" b="1" smtClean="0">
                <a:latin typeface="Times New Roman" panose="02020603050405020304" pitchFamily="18" charset="0"/>
              </a:rPr>
              <a:t>ĐỐI TƯỢNG THAM GIA</a:t>
            </a:r>
            <a:endParaRPr lang="en-US" sz="2800"/>
          </a:p>
        </p:txBody>
      </p:sp>
    </p:spTree>
    <p:custDataLst>
      <p:tags r:id="rId1"/>
    </p:custDataLst>
    <p:extLst>
      <p:ext uri="{BB962C8B-B14F-4D97-AF65-F5344CB8AC3E}">
        <p14:creationId xmlns:p14="http://schemas.microsoft.com/office/powerpoint/2010/main" val="10914191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8534400" cy="4131900"/>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n-US" sz="25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Sỉ số lớp nên chỉ từ 20 đến 25 học </a:t>
            </a:r>
            <a:r>
              <a:rPr lang="en-US" sz="25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5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25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Bàn ghế có thể sắp xếp tùy ý để thuận tiện cho việc tổ chức học nhóm.</a:t>
            </a:r>
            <a:endParaRPr lang="en-US" sz="25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25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 gian một tiết học có thể kéo dài (hơn 45 phút), tùy vào nội dung bài học.</a:t>
            </a:r>
            <a:endParaRPr lang="en-US" sz="25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25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 kiện cơ sở vật chất, trang thiết bị phải đầy đủ nhất là dụng cụ thí nghiệm không chỉ đầy đủ mà phải chuẩn xác.</a:t>
            </a:r>
            <a:endParaRPr lang="en-US" sz="25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152400" y="1371600"/>
            <a:ext cx="7496591" cy="647163"/>
          </a:xfrm>
          <a:prstGeom prst="roundRect">
            <a:avLst/>
          </a:prstGeom>
          <a:solidFill>
            <a:schemeClr val="bg1"/>
          </a:solidFill>
          <a:effectLst>
            <a:glow rad="2286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en-US" b="1" smtClean="0">
                <a:solidFill>
                  <a:srgbClr val="C00000"/>
                </a:solidFill>
              </a:rPr>
              <a:t>MỘT SỐ ĐIỀU KIỆN CẦN THIẾT KHI SỬ DỤNG PP BTNB</a:t>
            </a:r>
            <a:endParaRPr lang="en-US" b="1" dirty="0">
              <a:solidFill>
                <a:srgbClr val="C00000"/>
              </a:solidFill>
            </a:endParaRPr>
          </a:p>
        </p:txBody>
      </p:sp>
      <p:sp>
        <p:nvSpPr>
          <p:cNvPr id="5" name="AutoShape 28"/>
          <p:cNvSpPr>
            <a:spLocks noChangeArrowheads="1"/>
          </p:cNvSpPr>
          <p:nvPr/>
        </p:nvSpPr>
        <p:spPr bwMode="blackWhite">
          <a:xfrm>
            <a:off x="33867" y="8467"/>
            <a:ext cx="7128933" cy="1143000"/>
          </a:xfrm>
          <a:prstGeom prst="roundRect">
            <a:avLst>
              <a:gd name="adj" fmla="val 9106"/>
            </a:avLst>
          </a:prstGeom>
          <a:gradFill rotWithShape="1">
            <a:gsLst>
              <a:gs pos="0">
                <a:srgbClr val="31492C"/>
              </a:gs>
              <a:gs pos="50000">
                <a:srgbClr val="699D5F"/>
              </a:gs>
              <a:gs pos="100000">
                <a:srgbClr val="31492C"/>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sz="2600" b="0" smtClean="0">
                <a:solidFill>
                  <a:schemeClr val="bg1"/>
                </a:solidFill>
                <a:latin typeface="Tahoma" panose="020B0604030504040204" pitchFamily="34" charset="0"/>
              </a:rPr>
              <a:t>Những điều kiện và yêu cầu cần thiết</a:t>
            </a:r>
            <a:r>
              <a:rPr lang="en-US" altLang="en-US" sz="2600">
                <a:solidFill>
                  <a:schemeClr val="bg1"/>
                </a:solidFill>
                <a:latin typeface="Tahoma" panose="020B0604030504040204" pitchFamily="34" charset="0"/>
              </a:rPr>
              <a:t> </a:t>
            </a:r>
            <a:r>
              <a:rPr lang="en-US" altLang="en-US" sz="2600" b="0" smtClean="0">
                <a:solidFill>
                  <a:schemeClr val="bg1"/>
                </a:solidFill>
                <a:latin typeface="Tahoma" panose="020B0604030504040204" pitchFamily="34" charset="0"/>
              </a:rPr>
              <a:t>khi DH </a:t>
            </a:r>
          </a:p>
          <a:p>
            <a:r>
              <a:rPr lang="en-US" altLang="en-US" sz="2600" b="0" smtClean="0">
                <a:solidFill>
                  <a:schemeClr val="bg1"/>
                </a:solidFill>
                <a:latin typeface="Tahoma" panose="020B0604030504040204" pitchFamily="34" charset="0"/>
              </a:rPr>
              <a:t>theo PP BTNB</a:t>
            </a:r>
            <a:endParaRPr lang="en-US" altLang="en-US" sz="2600" b="0">
              <a:solidFill>
                <a:schemeClr val="bg1"/>
              </a:solidFill>
              <a:latin typeface="Tahoma" panose="020B0604030504040204" pitchFamily="34" charset="0"/>
            </a:endParaRPr>
          </a:p>
        </p:txBody>
      </p:sp>
    </p:spTree>
    <p:custDataLst>
      <p:tags r:id="rId1"/>
    </p:custDataLst>
    <p:extLst>
      <p:ext uri="{BB962C8B-B14F-4D97-AF65-F5344CB8AC3E}">
        <p14:creationId xmlns:p14="http://schemas.microsoft.com/office/powerpoint/2010/main" val="18511160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52400" y="152400"/>
            <a:ext cx="7496591" cy="647163"/>
          </a:xfrm>
          <a:prstGeom prst="roundRect">
            <a:avLst/>
          </a:prstGeom>
          <a:solidFill>
            <a:schemeClr val="bg1"/>
          </a:solidFill>
          <a:effectLst>
            <a:glow rad="2286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en-US" b="1" smtClean="0">
                <a:solidFill>
                  <a:srgbClr val="C00000"/>
                </a:solidFill>
              </a:rPr>
              <a:t>RÈN LUYỆN KỸ NĂNG CHO HS TRONG PP BTNB</a:t>
            </a:r>
            <a:endParaRPr lang="en-US" b="1" dirty="0">
              <a:solidFill>
                <a:srgbClr val="C00000"/>
              </a:solidFill>
            </a:endParaRPr>
          </a:p>
        </p:txBody>
      </p:sp>
      <p:sp>
        <p:nvSpPr>
          <p:cNvPr id="3" name="Rectangle 2"/>
          <p:cNvSpPr/>
          <p:nvPr/>
        </p:nvSpPr>
        <p:spPr>
          <a:xfrm>
            <a:off x="152400" y="849723"/>
            <a:ext cx="4185761" cy="369332"/>
          </a:xfrm>
          <a:prstGeom prst="rect">
            <a:avLst/>
          </a:prstGeom>
        </p:spPr>
        <p:txBody>
          <a:bodyPr wrap="none">
            <a:spAutoFit/>
          </a:bodyPr>
          <a:lstStyle/>
          <a:p>
            <a:r>
              <a:rPr lang="en-US" b="1"/>
              <a:t>Rèn cho học sinh làm chủ ngôn ngữ</a:t>
            </a: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475" y="3772291"/>
            <a:ext cx="2861610" cy="2133600"/>
          </a:xfrm>
          <a:prstGeom prst="rect">
            <a:avLst/>
          </a:prstGeom>
        </p:spPr>
      </p:pic>
      <p:sp>
        <p:nvSpPr>
          <p:cNvPr id="4" name="Rectangle 3"/>
          <p:cNvSpPr/>
          <p:nvPr/>
        </p:nvSpPr>
        <p:spPr>
          <a:xfrm>
            <a:off x="539185" y="5931291"/>
            <a:ext cx="3166251" cy="446276"/>
          </a:xfrm>
          <a:prstGeom prst="rect">
            <a:avLst/>
          </a:prstGeom>
        </p:spPr>
        <p:txBody>
          <a:bodyPr wrap="none">
            <a:spAutoFit/>
          </a:bodyPr>
          <a:lstStyle/>
          <a:p>
            <a:r>
              <a:rPr lang="en-US" sz="2300">
                <a:latin typeface="Times New Roman" panose="02020603050405020304" pitchFamily="18" charset="0"/>
                <a:ea typeface="Times New Roman" panose="02020603050405020304" pitchFamily="18" charset="0"/>
              </a:rPr>
              <a:t>thông qua thảo luận (nói)</a:t>
            </a:r>
            <a:endParaRPr lang="en-US" sz="2300"/>
          </a:p>
        </p:txBody>
      </p:sp>
      <p:sp>
        <p:nvSpPr>
          <p:cNvPr id="5" name="Rectangle 4"/>
          <p:cNvSpPr/>
          <p:nvPr/>
        </p:nvSpPr>
        <p:spPr>
          <a:xfrm>
            <a:off x="2664316" y="2709405"/>
            <a:ext cx="2542684" cy="446276"/>
          </a:xfrm>
          <a:prstGeom prst="rect">
            <a:avLst/>
          </a:prstGeom>
        </p:spPr>
        <p:txBody>
          <a:bodyPr wrap="none">
            <a:spAutoFit/>
          </a:bodyPr>
          <a:lstStyle/>
          <a:p>
            <a:r>
              <a:rPr lang="en-US" sz="2300">
                <a:latin typeface="Times New Roman" panose="02020603050405020304" pitchFamily="18" charset="0"/>
                <a:ea typeface="Times New Roman" panose="02020603050405020304" pitchFamily="18" charset="0"/>
              </a:rPr>
              <a:t>vở thí nghiệm (viết)</a:t>
            </a:r>
            <a:endParaRPr lang="en-US" sz="2300"/>
          </a:p>
        </p:txBody>
      </p:sp>
      <p:pic>
        <p:nvPicPr>
          <p:cNvPr id="14" name="Picture 13"/>
          <p:cNvPicPr>
            <a:picLocks noChangeAspect="1"/>
          </p:cNvPicPr>
          <p:nvPr/>
        </p:nvPicPr>
        <p:blipFill>
          <a:blip r:embed="rId5"/>
          <a:stretch>
            <a:fillRect/>
          </a:stretch>
        </p:blipFill>
        <p:spPr>
          <a:xfrm>
            <a:off x="5181600" y="1186567"/>
            <a:ext cx="3733800" cy="4856977"/>
          </a:xfrm>
          <a:prstGeom prst="rect">
            <a:avLst/>
          </a:prstGeom>
        </p:spPr>
      </p:pic>
    </p:spTree>
    <p:custDataLst>
      <p:tags r:id="rId1"/>
    </p:custDataLst>
    <p:extLst>
      <p:ext uri="{BB962C8B-B14F-4D97-AF65-F5344CB8AC3E}">
        <p14:creationId xmlns:p14="http://schemas.microsoft.com/office/powerpoint/2010/main" val="31748814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29005" y="1066800"/>
            <a:ext cx="8381595" cy="5410200"/>
            <a:chOff x="1841" y="1377"/>
            <a:chExt cx="8051" cy="4912"/>
          </a:xfrm>
        </p:grpSpPr>
        <p:sp>
          <p:nvSpPr>
            <p:cNvPr id="3" name="Rectangle 2"/>
            <p:cNvSpPr>
              <a:spLocks noChangeArrowheads="1"/>
            </p:cNvSpPr>
            <p:nvPr/>
          </p:nvSpPr>
          <p:spPr bwMode="auto">
            <a:xfrm>
              <a:off x="5384" y="2331"/>
              <a:ext cx="3723" cy="61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upright="1">
              <a:noAutofit/>
            </a:bodyPr>
            <a:lstStyle/>
            <a:p>
              <a:pPr algn="ctr">
                <a:lnSpc>
                  <a:spcPct val="115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nảy sinh vấn đề.</a:t>
              </a:r>
            </a:p>
          </p:txBody>
        </p:sp>
        <p:sp>
          <p:nvSpPr>
            <p:cNvPr id="4" name="Rectangle 3"/>
            <p:cNvSpPr>
              <a:spLocks noChangeArrowheads="1"/>
            </p:cNvSpPr>
            <p:nvPr/>
          </p:nvSpPr>
          <p:spPr bwMode="auto">
            <a:xfrm>
              <a:off x="5399" y="3288"/>
              <a:ext cx="3710" cy="856"/>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 tượng ban đầu</a:t>
              </a:r>
            </a:p>
            <a:p>
              <a:pPr algn="ctr">
                <a:lnSpc>
                  <a:spcPct val="115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 dự đoán giả thuyết.</a:t>
              </a:r>
            </a:p>
          </p:txBody>
        </p:sp>
        <p:sp>
          <p:nvSpPr>
            <p:cNvPr id="5" name="Rectangle 4"/>
            <p:cNvSpPr>
              <a:spLocks noChangeArrowheads="1"/>
            </p:cNvSpPr>
            <p:nvPr/>
          </p:nvSpPr>
          <p:spPr bwMode="auto">
            <a:xfrm>
              <a:off x="5399" y="4477"/>
              <a:ext cx="3710" cy="905"/>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xuất phương án và tiến hành thí nghiệm tìm tòi – nghiên cứu</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auto">
            <a:xfrm>
              <a:off x="1841" y="1643"/>
              <a:ext cx="2416" cy="226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lnSpc>
                  <a:spcPct val="150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a:t>
              </a:r>
              <a:r>
                <a:rPr lang="en-US" sz="2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KT cũ</a:t>
              </a:r>
              <a:r>
                <a:rPr lang="en-US" sz="2000" b="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hình ảnh/</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 nghiệm.</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20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 tập</a:t>
              </a:r>
              <a:r>
                <a:rPr lang="en-US" sz="2000" b="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50000"/>
                </a:lnSpc>
                <a:spcAft>
                  <a:spcPts val="0"/>
                </a:spcAft>
              </a:pPr>
              <a:r>
                <a:rPr lang="en-US" sz="20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Tạo tình huống</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a:off x="5384" y="1377"/>
              <a:ext cx="3757" cy="611"/>
            </a:xfrm>
            <a:prstGeom prst="rect">
              <a:avLst/>
            </a:prstGeom>
            <a:solidFill>
              <a:srgbClr val="FFFFFF"/>
            </a:solidFill>
            <a:ln w="19050">
              <a:solidFill>
                <a:srgbClr val="000000"/>
              </a:solidFill>
              <a:prstDash val="dash"/>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 niệm của học sinh.</a:t>
              </a:r>
            </a:p>
          </p:txBody>
        </p:sp>
        <p:sp>
          <p:nvSpPr>
            <p:cNvPr id="8" name="Rectangle 7"/>
            <p:cNvSpPr>
              <a:spLocks noChangeArrowheads="1"/>
            </p:cNvSpPr>
            <p:nvPr/>
          </p:nvSpPr>
          <p:spPr bwMode="auto">
            <a:xfrm>
              <a:off x="5384" y="5710"/>
              <a:ext cx="3710" cy="57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 thức hóa kiến thức</a:t>
              </a:r>
            </a:p>
          </p:txBody>
        </p:sp>
        <p:cxnSp>
          <p:nvCxnSpPr>
            <p:cNvPr id="9" name="AutoShape 50"/>
            <p:cNvCxnSpPr>
              <a:cxnSpLocks noChangeShapeType="1"/>
            </p:cNvCxnSpPr>
            <p:nvPr/>
          </p:nvCxnSpPr>
          <p:spPr bwMode="auto">
            <a:xfrm>
              <a:off x="4257" y="2596"/>
              <a:ext cx="1142"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AutoShape 51"/>
            <p:cNvCxnSpPr>
              <a:cxnSpLocks noChangeShapeType="1"/>
            </p:cNvCxnSpPr>
            <p:nvPr/>
          </p:nvCxnSpPr>
          <p:spPr bwMode="auto">
            <a:xfrm>
              <a:off x="7213" y="1988"/>
              <a:ext cx="0" cy="34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52"/>
            <p:cNvCxnSpPr>
              <a:cxnSpLocks noChangeShapeType="1"/>
            </p:cNvCxnSpPr>
            <p:nvPr/>
          </p:nvCxnSpPr>
          <p:spPr bwMode="auto">
            <a:xfrm>
              <a:off x="7216" y="2941"/>
              <a:ext cx="0" cy="347"/>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53"/>
            <p:cNvCxnSpPr>
              <a:cxnSpLocks noChangeShapeType="1"/>
            </p:cNvCxnSpPr>
            <p:nvPr/>
          </p:nvCxnSpPr>
          <p:spPr bwMode="auto">
            <a:xfrm>
              <a:off x="7216" y="4144"/>
              <a:ext cx="0" cy="333"/>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54"/>
            <p:cNvCxnSpPr>
              <a:cxnSpLocks noChangeShapeType="1"/>
            </p:cNvCxnSpPr>
            <p:nvPr/>
          </p:nvCxnSpPr>
          <p:spPr bwMode="auto">
            <a:xfrm>
              <a:off x="7216" y="5382"/>
              <a:ext cx="0" cy="328"/>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55"/>
            <p:cNvCxnSpPr>
              <a:cxnSpLocks noChangeShapeType="1"/>
            </p:cNvCxnSpPr>
            <p:nvPr/>
          </p:nvCxnSpPr>
          <p:spPr bwMode="auto">
            <a:xfrm>
              <a:off x="9109" y="4984"/>
              <a:ext cx="48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5" name="AutoShape 56"/>
            <p:cNvCxnSpPr>
              <a:cxnSpLocks noChangeShapeType="1"/>
            </p:cNvCxnSpPr>
            <p:nvPr/>
          </p:nvCxnSpPr>
          <p:spPr bwMode="auto">
            <a:xfrm flipV="1">
              <a:off x="9595" y="3710"/>
              <a:ext cx="0" cy="127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6" name="AutoShape 57"/>
            <p:cNvCxnSpPr>
              <a:cxnSpLocks noChangeShapeType="1"/>
            </p:cNvCxnSpPr>
            <p:nvPr/>
          </p:nvCxnSpPr>
          <p:spPr bwMode="auto">
            <a:xfrm flipH="1">
              <a:off x="9141" y="3710"/>
              <a:ext cx="454"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AutoShape 58"/>
            <p:cNvCxnSpPr>
              <a:cxnSpLocks noChangeShapeType="1"/>
            </p:cNvCxnSpPr>
            <p:nvPr/>
          </p:nvCxnSpPr>
          <p:spPr bwMode="auto">
            <a:xfrm>
              <a:off x="9109" y="6070"/>
              <a:ext cx="783"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 name="AutoShape 59"/>
            <p:cNvCxnSpPr>
              <a:cxnSpLocks noChangeShapeType="1"/>
            </p:cNvCxnSpPr>
            <p:nvPr/>
          </p:nvCxnSpPr>
          <p:spPr bwMode="auto">
            <a:xfrm flipH="1" flipV="1">
              <a:off x="9877" y="2596"/>
              <a:ext cx="15" cy="347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 name="AutoShape 60"/>
            <p:cNvCxnSpPr>
              <a:cxnSpLocks noChangeShapeType="1"/>
            </p:cNvCxnSpPr>
            <p:nvPr/>
          </p:nvCxnSpPr>
          <p:spPr bwMode="auto">
            <a:xfrm flipH="1">
              <a:off x="9109" y="2596"/>
              <a:ext cx="768"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0" name="TextBox 19"/>
          <p:cNvSpPr txBox="1"/>
          <p:nvPr/>
        </p:nvSpPr>
        <p:spPr>
          <a:xfrm>
            <a:off x="6401480" y="2453494"/>
            <a:ext cx="1364476" cy="369332"/>
          </a:xfrm>
          <a:prstGeom prst="rect">
            <a:avLst/>
          </a:prstGeom>
          <a:noFill/>
        </p:spPr>
        <p:txBody>
          <a:bodyPr wrap="none" rtlCol="0">
            <a:spAutoFit/>
          </a:bodyPr>
          <a:lstStyle/>
          <a:p>
            <a:r>
              <a:rPr lang="en-US" smtClean="0">
                <a:solidFill>
                  <a:schemeClr val="bg1"/>
                </a:solidFill>
              </a:rPr>
              <a:t>Câu hỏi BH</a:t>
            </a:r>
            <a:endParaRPr lang="en-US">
              <a:solidFill>
                <a:schemeClr val="bg1"/>
              </a:solidFill>
            </a:endParaRPr>
          </a:p>
        </p:txBody>
      </p:sp>
      <p:sp>
        <p:nvSpPr>
          <p:cNvPr id="21" name="Rounded Rectangle 20"/>
          <p:cNvSpPr/>
          <p:nvPr/>
        </p:nvSpPr>
        <p:spPr>
          <a:xfrm>
            <a:off x="43885" y="77756"/>
            <a:ext cx="7654339" cy="647163"/>
          </a:xfrm>
          <a:prstGeom prst="roundRect">
            <a:avLst/>
          </a:prstGeom>
          <a:solidFill>
            <a:schemeClr val="bg1"/>
          </a:solidFill>
          <a:effectLst>
            <a:glow rad="2286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en-US" sz="2300" b="1" smtClean="0">
                <a:solidFill>
                  <a:srgbClr val="C00000"/>
                </a:solidFill>
              </a:rPr>
              <a:t>TIẾN TRÌNH DẠY HỌC VẬT LÍ THEO PP BTNB</a:t>
            </a:r>
            <a:endParaRPr lang="en-US" sz="2300" b="1" dirty="0">
              <a:solidFill>
                <a:srgbClr val="C00000"/>
              </a:solidFill>
            </a:endParaRPr>
          </a:p>
        </p:txBody>
      </p:sp>
    </p:spTree>
    <p:custDataLst>
      <p:tags r:id="rId1"/>
    </p:custDataLst>
    <p:extLst>
      <p:ext uri="{BB962C8B-B14F-4D97-AF65-F5344CB8AC3E}">
        <p14:creationId xmlns:p14="http://schemas.microsoft.com/office/powerpoint/2010/main" val="18405762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9200" y="48803"/>
            <a:ext cx="6324600" cy="6809197"/>
          </a:xfrm>
          <a:prstGeom prst="rect">
            <a:avLst/>
          </a:prstGeom>
        </p:spPr>
      </p:pic>
    </p:spTree>
    <p:custDataLst>
      <p:tags r:id="rId1"/>
    </p:custDataLst>
    <p:extLst>
      <p:ext uri="{BB962C8B-B14F-4D97-AF65-F5344CB8AC3E}">
        <p14:creationId xmlns:p14="http://schemas.microsoft.com/office/powerpoint/2010/main" val="37187614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5"/>
          <p:cNvSpPr>
            <a:spLocks noChangeArrowheads="1"/>
          </p:cNvSpPr>
          <p:nvPr/>
        </p:nvSpPr>
        <p:spPr bwMode="gray">
          <a:xfrm>
            <a:off x="50802" y="59267"/>
            <a:ext cx="7416798" cy="759547"/>
          </a:xfrm>
          <a:prstGeom prst="roundRect">
            <a:avLst>
              <a:gd name="adj" fmla="val 9106"/>
            </a:avLst>
          </a:prstGeom>
          <a:gradFill rotWithShape="1">
            <a:gsLst>
              <a:gs pos="0">
                <a:srgbClr val="285D6E"/>
              </a:gs>
              <a:gs pos="50000">
                <a:srgbClr val="57C9ED"/>
              </a:gs>
              <a:gs pos="100000">
                <a:srgbClr val="285D6E"/>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pPr algn="just"/>
            <a:r>
              <a:rPr lang="en-US" sz="2600" smtClean="0">
                <a:solidFill>
                  <a:schemeClr val="bg1"/>
                </a:solidFill>
              </a:rPr>
              <a:t>Soạn thảo tiến trình DH Vật lí theo PP BTNB</a:t>
            </a:r>
          </a:p>
        </p:txBody>
      </p:sp>
      <p:grpSp>
        <p:nvGrpSpPr>
          <p:cNvPr id="3" name="Group 2"/>
          <p:cNvGrpSpPr>
            <a:grpSpLocks/>
          </p:cNvGrpSpPr>
          <p:nvPr/>
        </p:nvGrpSpPr>
        <p:grpSpPr bwMode="auto">
          <a:xfrm>
            <a:off x="304800" y="1828800"/>
            <a:ext cx="8229600" cy="4876800"/>
            <a:chOff x="0" y="0"/>
            <a:chExt cx="59771" cy="19250"/>
          </a:xfrm>
        </p:grpSpPr>
        <p:grpSp>
          <p:nvGrpSpPr>
            <p:cNvPr id="4" name="Group 3"/>
            <p:cNvGrpSpPr>
              <a:grpSpLocks/>
            </p:cNvGrpSpPr>
            <p:nvPr/>
          </p:nvGrpSpPr>
          <p:grpSpPr bwMode="auto">
            <a:xfrm>
              <a:off x="0" y="0"/>
              <a:ext cx="59771" cy="19250"/>
              <a:chOff x="0" y="0"/>
              <a:chExt cx="59771" cy="19250"/>
            </a:xfrm>
          </p:grpSpPr>
          <p:sp>
            <p:nvSpPr>
              <p:cNvPr id="6" name="Rectangle 5"/>
              <p:cNvSpPr>
                <a:spLocks noChangeArrowheads="1"/>
              </p:cNvSpPr>
              <p:nvPr/>
            </p:nvSpPr>
            <p:spPr bwMode="auto">
              <a:xfrm>
                <a:off x="6160" y="0"/>
                <a:ext cx="20593" cy="5867"/>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pPr algn="ctr">
                  <a:lnSpc>
                    <a:spcPct val="115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Khúc xạ ánh sáng</a:t>
                </a:r>
              </a:p>
            </p:txBody>
          </p:sp>
          <p:sp>
            <p:nvSpPr>
              <p:cNvPr id="7" name="Rectangle 6"/>
              <p:cNvSpPr>
                <a:spLocks noChangeArrowheads="1"/>
              </p:cNvSpPr>
              <p:nvPr/>
            </p:nvSpPr>
            <p:spPr bwMode="auto">
              <a:xfrm>
                <a:off x="0" y="11357"/>
                <a:ext cx="11063" cy="7893"/>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pPr algn="ctr">
                  <a:lnSpc>
                    <a:spcPct val="150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 tượng</a:t>
                </a:r>
              </a:p>
              <a:p>
                <a:pPr algn="ctr">
                  <a:lnSpc>
                    <a:spcPct val="150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khúc xạ </a:t>
                </a:r>
              </a:p>
              <a:p>
                <a:pPr algn="ctr">
                  <a:lnSpc>
                    <a:spcPct val="150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 sáng</a:t>
                </a:r>
              </a:p>
            </p:txBody>
          </p:sp>
          <p:sp>
            <p:nvSpPr>
              <p:cNvPr id="8" name="Rectangle 7"/>
              <p:cNvSpPr>
                <a:spLocks noChangeArrowheads="1"/>
              </p:cNvSpPr>
              <p:nvPr/>
            </p:nvSpPr>
            <p:spPr bwMode="auto">
              <a:xfrm>
                <a:off x="12416" y="11454"/>
                <a:ext cx="10293" cy="7791"/>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pPr algn="ctr">
                  <a:lnSpc>
                    <a:spcPct val="150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 luật khúc xạ </a:t>
                </a:r>
              </a:p>
              <a:p>
                <a:pPr algn="ctr">
                  <a:lnSpc>
                    <a:spcPct val="150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 sáng</a:t>
                </a:r>
              </a:p>
            </p:txBody>
          </p:sp>
          <p:sp>
            <p:nvSpPr>
              <p:cNvPr id="9" name="Rectangle 8"/>
              <p:cNvSpPr>
                <a:spLocks noChangeArrowheads="1"/>
              </p:cNvSpPr>
              <p:nvPr/>
            </p:nvSpPr>
            <p:spPr bwMode="auto">
              <a:xfrm>
                <a:off x="24351" y="11454"/>
                <a:ext cx="10294" cy="7791"/>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pPr algn="ctr">
                  <a:lnSpc>
                    <a:spcPct val="115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 dụng</a:t>
                </a:r>
              </a:p>
            </p:txBody>
          </p:sp>
          <p:sp>
            <p:nvSpPr>
              <p:cNvPr id="10" name="Rectangle 9"/>
              <p:cNvSpPr>
                <a:spLocks noChangeArrowheads="1"/>
              </p:cNvSpPr>
              <p:nvPr/>
            </p:nvSpPr>
            <p:spPr bwMode="auto">
              <a:xfrm>
                <a:off x="34169" y="96"/>
                <a:ext cx="20593" cy="5867"/>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pPr algn="ctr">
                  <a:lnSpc>
                    <a:spcPct val="115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 xạ toàn phần</a:t>
                </a:r>
              </a:p>
            </p:txBody>
          </p:sp>
          <p:sp>
            <p:nvSpPr>
              <p:cNvPr id="11" name="Rectangle 10"/>
              <p:cNvSpPr>
                <a:spLocks noChangeArrowheads="1"/>
              </p:cNvSpPr>
              <p:nvPr/>
            </p:nvSpPr>
            <p:spPr bwMode="auto">
              <a:xfrm>
                <a:off x="36190" y="11454"/>
                <a:ext cx="10973" cy="7785"/>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pPr algn="ctr">
                  <a:lnSpc>
                    <a:spcPct val="150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 tượng phản xạ </a:t>
                </a:r>
              </a:p>
              <a:p>
                <a:pPr algn="ctr">
                  <a:lnSpc>
                    <a:spcPct val="150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 phần</a:t>
                </a:r>
              </a:p>
            </p:txBody>
          </p:sp>
          <p:sp>
            <p:nvSpPr>
              <p:cNvPr id="12" name="Rectangle 11"/>
              <p:cNvSpPr>
                <a:spLocks noChangeArrowheads="1"/>
              </p:cNvSpPr>
              <p:nvPr/>
            </p:nvSpPr>
            <p:spPr bwMode="auto">
              <a:xfrm>
                <a:off x="48703" y="11454"/>
                <a:ext cx="11068" cy="7785"/>
              </a:xfrm>
              <a:prstGeom prst="rect">
                <a:avLst/>
              </a:prstGeom>
              <a:solidFill>
                <a:srgbClr val="FFFFFF"/>
              </a:solidFill>
              <a:ln w="25400">
                <a:solidFill>
                  <a:srgbClr val="000000"/>
                </a:solidFill>
                <a:miter lim="800000"/>
                <a:headEnd/>
                <a:tailEnd/>
              </a:ln>
            </p:spPr>
            <p:txBody>
              <a:bodyPr rot="0" vert="horz" wrap="square" lIns="91440" tIns="45720" rIns="91440" bIns="45720" anchor="ctr" anchorCtr="0" upright="1">
                <a:noAutofit/>
              </a:bodyPr>
              <a:lstStyle/>
              <a:p>
                <a:pPr algn="ctr">
                  <a:lnSpc>
                    <a:spcPct val="150000"/>
                  </a:lnSpc>
                  <a:spcAft>
                    <a:spcPts val="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 kiện xảy ra hiện tượng</a:t>
                </a:r>
              </a:p>
            </p:txBody>
          </p:sp>
          <p:cxnSp>
            <p:nvCxnSpPr>
              <p:cNvPr id="13" name="Straight Connector 12"/>
              <p:cNvCxnSpPr>
                <a:cxnSpLocks noChangeShapeType="1"/>
              </p:cNvCxnSpPr>
              <p:nvPr/>
            </p:nvCxnSpPr>
            <p:spPr bwMode="auto">
              <a:xfrm>
                <a:off x="5582" y="8566"/>
                <a:ext cx="2232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16747" y="5967"/>
                <a:ext cx="0" cy="25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a:off x="5582" y="8566"/>
                <a:ext cx="0" cy="2791"/>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a:off x="16747" y="8566"/>
                <a:ext cx="0" cy="2888"/>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a:off x="27817" y="8566"/>
                <a:ext cx="0" cy="2791"/>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30608" y="8566"/>
                <a:ext cx="2348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a:off x="30704" y="8566"/>
                <a:ext cx="0" cy="2788"/>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53997" y="8566"/>
                <a:ext cx="0" cy="2788"/>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41196" y="8566"/>
                <a:ext cx="0" cy="2788"/>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a:off x="44661" y="5967"/>
                <a:ext cx="0" cy="25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5" name="Straight Arrow Connector 4"/>
            <p:cNvCxnSpPr>
              <a:cxnSpLocks noChangeShapeType="1"/>
            </p:cNvCxnSpPr>
            <p:nvPr/>
          </p:nvCxnSpPr>
          <p:spPr bwMode="auto">
            <a:xfrm>
              <a:off x="26758" y="2887"/>
              <a:ext cx="7416" cy="0"/>
            </a:xfrm>
            <a:prstGeom prst="straightConnector1">
              <a:avLst/>
            </a:prstGeom>
            <a:noFill/>
            <a:ln w="19050">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23" name="Rounded Rectangle 22"/>
          <p:cNvSpPr/>
          <p:nvPr/>
        </p:nvSpPr>
        <p:spPr>
          <a:xfrm>
            <a:off x="118109" y="1017286"/>
            <a:ext cx="5444491" cy="460974"/>
          </a:xfrm>
          <a:prstGeom prst="roundRect">
            <a:avLst/>
          </a:prstGeom>
          <a:solidFill>
            <a:schemeClr val="bg1"/>
          </a:solidFill>
          <a:effectLst>
            <a:glow rad="2286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en-US" sz="2300" b="1" smtClean="0">
                <a:solidFill>
                  <a:srgbClr val="C00000"/>
                </a:solidFill>
              </a:rPr>
              <a:t>SƠ ĐỒ CẤU TRÚC CHƯƠNG</a:t>
            </a:r>
            <a:endParaRPr lang="en-US" sz="2300" b="1" dirty="0">
              <a:solidFill>
                <a:srgbClr val="C00000"/>
              </a:solidFill>
            </a:endParaRPr>
          </a:p>
        </p:txBody>
      </p:sp>
    </p:spTree>
    <p:custDataLst>
      <p:tags r:id="rId1"/>
    </p:custDataLst>
    <p:extLst>
      <p:ext uri="{BB962C8B-B14F-4D97-AF65-F5344CB8AC3E}">
        <p14:creationId xmlns:p14="http://schemas.microsoft.com/office/powerpoint/2010/main" val="21761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5"/>
          <p:cNvSpPr>
            <a:spLocks noChangeArrowheads="1"/>
          </p:cNvSpPr>
          <p:nvPr/>
        </p:nvSpPr>
        <p:spPr bwMode="gray">
          <a:xfrm>
            <a:off x="50802" y="59267"/>
            <a:ext cx="7416798" cy="759547"/>
          </a:xfrm>
          <a:prstGeom prst="roundRect">
            <a:avLst>
              <a:gd name="adj" fmla="val 9106"/>
            </a:avLst>
          </a:prstGeom>
          <a:gradFill rotWithShape="1">
            <a:gsLst>
              <a:gs pos="0">
                <a:srgbClr val="285D6E"/>
              </a:gs>
              <a:gs pos="50000">
                <a:srgbClr val="57C9ED"/>
              </a:gs>
              <a:gs pos="100000">
                <a:srgbClr val="285D6E"/>
              </a:gs>
            </a:gsLst>
            <a:lin ang="2700000" scaled="1"/>
          </a:gradFill>
          <a:ln w="25400">
            <a:solidFill>
              <a:srgbClr val="FFFFFF"/>
            </a:solidFill>
            <a:round/>
            <a:headEnd/>
            <a:tailEnd/>
          </a:ln>
          <a:effectLst>
            <a:outerShdw dist="107763" dir="2700000" algn="ctr" rotWithShape="0">
              <a:schemeClr val="bg2">
                <a:alpha val="50000"/>
              </a:schemeClr>
            </a:outerShdw>
          </a:effectLst>
        </p:spPr>
        <p:txBody>
          <a:bodyPr wrap="none" anchor="ctr"/>
          <a:lstStyle>
            <a:lvl1pPr algn="ctr">
              <a:defRPr b="1">
                <a:solidFill>
                  <a:schemeClr val="tx1"/>
                </a:solidFill>
                <a:latin typeface="Arial" panose="020B0604020202020204" pitchFamily="34" charset="0"/>
                <a:cs typeface="Tahoma" panose="020B0604030504040204" pitchFamily="34" charset="0"/>
              </a:defRPr>
            </a:lvl1pPr>
            <a:lvl2pPr marL="742950" indent="-285750" algn="ctr">
              <a:defRPr b="1">
                <a:solidFill>
                  <a:schemeClr val="tx1"/>
                </a:solidFill>
                <a:latin typeface="Arial" panose="020B0604020202020204" pitchFamily="34" charset="0"/>
                <a:cs typeface="Tahoma" panose="020B0604030504040204" pitchFamily="34" charset="0"/>
              </a:defRPr>
            </a:lvl2pPr>
            <a:lvl3pPr marL="1143000" indent="-228600" algn="ctr">
              <a:defRPr b="1">
                <a:solidFill>
                  <a:schemeClr val="tx1"/>
                </a:solidFill>
                <a:latin typeface="Arial" panose="020B0604020202020204" pitchFamily="34" charset="0"/>
                <a:cs typeface="Tahoma" panose="020B0604030504040204" pitchFamily="34" charset="0"/>
              </a:defRPr>
            </a:lvl3pPr>
            <a:lvl4pPr marL="1600200" indent="-228600" algn="ctr">
              <a:defRPr b="1">
                <a:solidFill>
                  <a:schemeClr val="tx1"/>
                </a:solidFill>
                <a:latin typeface="Arial" panose="020B0604020202020204" pitchFamily="34" charset="0"/>
                <a:cs typeface="Tahoma" panose="020B0604030504040204" pitchFamily="34" charset="0"/>
              </a:defRPr>
            </a:lvl4pPr>
            <a:lvl5pPr marL="2057400" indent="-228600" algn="ctr">
              <a:defRPr b="1">
                <a:solidFill>
                  <a:schemeClr val="tx1"/>
                </a:solidFill>
                <a:latin typeface="Arial" panose="020B0604020202020204" pitchFamily="34" charset="0"/>
                <a:cs typeface="Tahoma" panose="020B060403050404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Tahoma" panose="020B0604030504040204" pitchFamily="34" charset="0"/>
              </a:defRPr>
            </a:lvl9pPr>
          </a:lstStyle>
          <a:p>
            <a:pPr algn="just"/>
            <a:r>
              <a:rPr lang="en-US" sz="2600" smtClean="0">
                <a:solidFill>
                  <a:schemeClr val="bg1"/>
                </a:solidFill>
              </a:rPr>
              <a:t>Soạn thảo tiến trình DH Vật lí theo PP BTNB</a:t>
            </a:r>
          </a:p>
        </p:txBody>
      </p:sp>
      <p:sp>
        <p:nvSpPr>
          <p:cNvPr id="23" name="Rounded Rectangle 22"/>
          <p:cNvSpPr/>
          <p:nvPr/>
        </p:nvSpPr>
        <p:spPr>
          <a:xfrm>
            <a:off x="118109" y="1017286"/>
            <a:ext cx="8873491" cy="460974"/>
          </a:xfrm>
          <a:prstGeom prst="roundRect">
            <a:avLst/>
          </a:prstGeom>
          <a:solidFill>
            <a:schemeClr val="bg1"/>
          </a:solidFill>
          <a:effectLst>
            <a:glow rad="228600">
              <a:schemeClr val="accent3">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en-US" sz="2300" b="1" smtClean="0">
                <a:solidFill>
                  <a:srgbClr val="C00000"/>
                </a:solidFill>
              </a:rPr>
              <a:t>Sơ đồ tiến trình DH định luật khúc xạ theo PP BTNB</a:t>
            </a:r>
            <a:endParaRPr lang="en-US" sz="2300" b="1" dirty="0">
              <a:solidFill>
                <a:srgbClr val="C00000"/>
              </a:solidFill>
            </a:endParaRPr>
          </a:p>
        </p:txBody>
      </p:sp>
      <p:sp>
        <p:nvSpPr>
          <p:cNvPr id="24" name="Text Box 41"/>
          <p:cNvSpPr txBox="1">
            <a:spLocks noChangeArrowheads="1"/>
          </p:cNvSpPr>
          <p:nvPr/>
        </p:nvSpPr>
        <p:spPr bwMode="auto">
          <a:xfrm>
            <a:off x="228600" y="1676732"/>
            <a:ext cx="8763000" cy="464786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upright="1">
            <a:noAutofit/>
          </a:bodyPr>
          <a:lstStyle/>
          <a:p>
            <a:pPr algn="just">
              <a:lnSpc>
                <a:spcPct val="150000"/>
              </a:lnSpc>
              <a:spcAft>
                <a:spcPts val="0"/>
              </a:spcAft>
            </a:pPr>
            <a:r>
              <a:rPr lang="en-US" sz="2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 1: Làm nảy sinh vấn đề.</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 sinh đã biết: Định luật truyền thẳng của ánh sáng: trong môi trường trong suốt và đồng tính ánh sáng truyền theo đường thẳng.</a:t>
            </a:r>
          </a:p>
          <a:p>
            <a:pPr algn="just">
              <a:lnSpc>
                <a:spcPct val="150000"/>
              </a:lnSpc>
              <a:spcAft>
                <a:spcPts val="0"/>
              </a:spcAft>
            </a:pPr>
            <a:r>
              <a:rPr lang="en-US" sz="2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 học sinh quan sát thí nghiệm</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Chiếu ánh sáng từ không khí vào nước hoặc thủy tinh thì ánh sáng bị gãy khúc ở mặt phân cách giữa hai môi trường </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Hiện tượng khúc xạ ánh sáng.</a:t>
            </a:r>
          </a:p>
          <a:p>
            <a:pPr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 nảy sinh vấn đề: </a:t>
            </a:r>
            <a:r>
              <a:rPr lang="en-US" sz="2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 ta có một tia tới bất kì, làm thế nào ta có thể vẽ được tia khúc xạ tương ứng?</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Nảy sinh vấn đề: </a:t>
            </a:r>
            <a:r>
              <a:rPr lang="en-US" sz="22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Tia tới và tới khúc xạ có liên hệ với nhau như thế nào?</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Down Arrow 24"/>
          <p:cNvSpPr/>
          <p:nvPr/>
        </p:nvSpPr>
        <p:spPr>
          <a:xfrm>
            <a:off x="4114800" y="6400800"/>
            <a:ext cx="1219200" cy="33492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6351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04800" y="1509617"/>
            <a:ext cx="8686800" cy="252898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ctr" anchorCtr="0" upright="1">
            <a:noAutofit/>
          </a:bodyPr>
          <a:lstStyle/>
          <a:p>
            <a:pPr marL="269875" indent="-226695" algn="just">
              <a:lnSpc>
                <a:spcPct val="150000"/>
              </a:lnSpc>
              <a:spcAft>
                <a:spcPts val="0"/>
              </a:spcAft>
            </a:pPr>
            <a:r>
              <a:rPr lang="en-US" sz="22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Bộc lộ biểu tượng ban đầu:</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số biểu tượng ban đầu có thể là:</a:t>
            </a:r>
            <a:endPar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40385" indent="-228600"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 khúc xạ và tia tới nằm trong cùng một mặt phẳng.</a:t>
            </a:r>
            <a:endPar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40385" indent="-228600"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 tới càng lớn thì góc khúc xạ càng lớn.</a:t>
            </a:r>
            <a:endPar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40385" indent="-228600"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 tới và tia khúc xạ nằm ở hai bên pháp tuyến.</a:t>
            </a:r>
            <a:endPar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540385" indent="-228600"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 khúc xạ và góc tới có giá trị từ 0</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90</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a:spLocks noChangeArrowheads="1"/>
          </p:cNvSpPr>
          <p:nvPr/>
        </p:nvSpPr>
        <p:spPr bwMode="auto">
          <a:xfrm>
            <a:off x="304800" y="4115678"/>
            <a:ext cx="8686800" cy="2208922"/>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ctr" anchorCtr="0" upright="1">
            <a:noAutofit/>
          </a:bodyPr>
          <a:lstStyle/>
          <a:p>
            <a:pPr marL="270510" indent="-228600">
              <a:lnSpc>
                <a:spcPct val="150000"/>
              </a:lnSpc>
              <a:spcAft>
                <a:spcPts val="0"/>
              </a:spcAft>
            </a:pPr>
            <a:r>
              <a:rPr lang="en-US" sz="22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 xuất giả thuyết – dự đoán.</a:t>
            </a:r>
            <a:endPar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 thuyết 1: Tia khúc xạ nằm trong mặt phẳng tới.</a:t>
            </a:r>
            <a:endPar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 thuyết 2: Tia tới và tia khúc xạ ở hai bên pháp tuyến.</a:t>
            </a:r>
            <a:endPar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70510" indent="-228600"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 thuyết 3: Góc tới tỉ lệ thuận với góc khúc xạ. </a:t>
            </a:r>
            <a:endPar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04800" y="997136"/>
            <a:ext cx="8686800" cy="481670"/>
          </a:xfrm>
          <a:prstGeom prst="rect">
            <a:avLst/>
          </a:prstGeom>
        </p:spPr>
        <p:txBody>
          <a:bodyPr wrap="square">
            <a:spAutoFit/>
          </a:bodyPr>
          <a:lstStyle/>
          <a:p>
            <a:pPr>
              <a:lnSpc>
                <a:spcPct val="115000"/>
              </a:lnSpc>
              <a:spcAft>
                <a:spcPts val="1000"/>
              </a:spcAft>
            </a:pPr>
            <a:r>
              <a:rPr lang="en-US" sz="2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Pha 2: Bộc lộ biểu tượng ban đầu và đề xuất giả thuyết – dự đoán.</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Down Arrow 7"/>
          <p:cNvSpPr/>
          <p:nvPr/>
        </p:nvSpPr>
        <p:spPr>
          <a:xfrm>
            <a:off x="3962400" y="6446872"/>
            <a:ext cx="1219200" cy="334928"/>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val="24885862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880"/>
          <p:cNvSpPr txBox="1">
            <a:spLocks noChangeArrowheads="1"/>
          </p:cNvSpPr>
          <p:nvPr/>
        </p:nvSpPr>
        <p:spPr bwMode="auto">
          <a:xfrm>
            <a:off x="152400" y="928474"/>
            <a:ext cx="8839199" cy="5136515"/>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algn="just">
              <a:lnSpc>
                <a:spcPct val="115000"/>
              </a:lnSpc>
              <a:spcAft>
                <a:spcPts val="100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 3: Đề xuất phương án và tiến hành thí nghiệm tìm tòi – nghiên cứu</a:t>
            </a:r>
            <a:r>
              <a:rPr lang="en-US" sz="2000" b="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lvl="0" algn="just"/>
            <a:r>
              <a:rPr lang="en-US" sz="2000" b="1" u="sng"/>
              <a:t>Đề xuất phương án thí nghiệm:</a:t>
            </a:r>
            <a:r>
              <a:rPr lang="en-US" sz="2000"/>
              <a:t> </a:t>
            </a:r>
          </a:p>
          <a:p>
            <a:pPr algn="just"/>
            <a:r>
              <a:rPr lang="en-US" sz="2000" b="1" i="1"/>
              <a:t>Kiểm tra giả thuyết 1:</a:t>
            </a:r>
            <a:endParaRPr lang="en-US" sz="2000"/>
          </a:p>
          <a:p>
            <a:pPr lvl="0" algn="just"/>
            <a:r>
              <a:rPr lang="en-US" sz="2000"/>
              <a:t>Đặt tờ giấy sau bản thủy tinh, chiếu tia sáng từ không khí vào thủy tinh </a:t>
            </a:r>
            <a:r>
              <a:rPr lang="en-US" sz="2000">
                <a:sym typeface="Symbol" panose="05050102010706020507" pitchFamily="18" charset="2"/>
              </a:rPr>
              <a:t></a:t>
            </a:r>
            <a:r>
              <a:rPr lang="en-US" sz="2000"/>
              <a:t> tia tới và tia khúc xạ đều nằm trên tờ giấy.</a:t>
            </a:r>
          </a:p>
          <a:p>
            <a:pPr lvl="0" algn="just"/>
            <a:r>
              <a:rPr lang="en-US" sz="2000"/>
              <a:t>Sau đó gập tờ giấy ở phía tia khúc xạ lại (gập về phía sau), chiếu ánh sáng từ thủy tinh vào không khí </a:t>
            </a:r>
            <a:r>
              <a:rPr lang="en-US" sz="2000">
                <a:sym typeface="Symbol" panose="05050102010706020507" pitchFamily="18" charset="2"/>
              </a:rPr>
              <a:t></a:t>
            </a:r>
            <a:r>
              <a:rPr lang="en-US" sz="2000"/>
              <a:t>Tia khúc xạ không nằm trên tờ giấy.</a:t>
            </a:r>
          </a:p>
          <a:p>
            <a:pPr algn="just"/>
            <a:r>
              <a:rPr lang="en-US" sz="2000" b="1" i="1"/>
              <a:t>Kiểm tra giả thuyết 2: </a:t>
            </a:r>
            <a:r>
              <a:rPr lang="en-US" sz="2000"/>
              <a:t>Quan sát vị trí tia tới và tia khúc xạ so với pháp tuyến khi chiếu tia sáng tới mặt phân cách giữa hai môi trường trong suốt khác nhau.</a:t>
            </a:r>
          </a:p>
          <a:p>
            <a:pPr algn="just"/>
            <a:r>
              <a:rPr lang="en-US" sz="2000" b="1" i="1"/>
              <a:t>Kiểm tra giả thuyết 3: </a:t>
            </a:r>
            <a:r>
              <a:rPr lang="en-US" sz="2000"/>
              <a:t>Chiếu ánh sáng từ không khí vào bản thủy tinh. Lần lượt thay đổi góc tới, đọc các góc khúc xạ tương ứng. Với mỗi giá trị góc tới đo ít nhất 5 lần. Lập tỉ số i/r.</a:t>
            </a:r>
          </a:p>
          <a:p>
            <a:pPr lvl="0" algn="just"/>
            <a:r>
              <a:rPr lang="en-US" sz="2000" b="1" u="sng"/>
              <a:t>Tiến hành thí nghiệm tìm tòi – nghiên cứu:</a:t>
            </a:r>
            <a:endParaRPr lang="en-US" sz="2000"/>
          </a:p>
          <a:p>
            <a:pPr algn="just"/>
            <a:r>
              <a:rPr lang="en-US" sz="2000"/>
              <a:t>Tiến hành thí nghiệm theo phương án đã thiết kế, thu thập dữ kiện, xử lí số liệu và rút ra kết luận</a:t>
            </a:r>
            <a:endPar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Down Arrow 2"/>
          <p:cNvSpPr/>
          <p:nvPr/>
        </p:nvSpPr>
        <p:spPr>
          <a:xfrm>
            <a:off x="3962400" y="6096000"/>
            <a:ext cx="1219200" cy="334928"/>
          </a:xfrm>
          <a:prstGeom prst="downArrow">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val="36550108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878"/>
          <p:cNvSpPr txBox="1">
            <a:spLocks noChangeArrowheads="1"/>
          </p:cNvSpPr>
          <p:nvPr/>
        </p:nvSpPr>
        <p:spPr bwMode="auto">
          <a:xfrm>
            <a:off x="304800" y="990600"/>
            <a:ext cx="8610600" cy="563880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a:lnSpc>
                <a:spcPct val="150000"/>
              </a:lnSpc>
              <a:spcAft>
                <a:spcPts val="0"/>
              </a:spcAft>
            </a:pPr>
            <a:r>
              <a:rPr lang="en-US" sz="22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 4: Hợp thức hóa kiến thức.</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 kết quả thí nghiệm thu được so sánh với giả thuyết – dự đoán đã đề xuất, tổng hợp, kết luận và hệ thống lại kiến </a:t>
            </a:r>
            <a:r>
              <a:rPr lang="en-US" sz="2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p>
          <a:p>
            <a:pPr algn="just">
              <a:lnSpc>
                <a:spcPct val="150000"/>
              </a:lnSpc>
              <a:spcAft>
                <a:spcPts val="0"/>
              </a:spcAft>
            </a:pPr>
            <a:r>
              <a:rPr lang="en-US" sz="2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Tia </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khúc xạ và tia tới nằm trong cùng một mặt phẳng, ở hai bên pháp </a:t>
            </a:r>
            <a:r>
              <a:rPr lang="en-US" sz="2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endParaRPr lang="en-US" sz="22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 </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 không tỉ lệ thuận với góc khúc xạ </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đòi hỏi đề xuất giả thuyết mới.</a:t>
            </a:r>
            <a:endParaRPr lang="en-US" sz="2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 tích góc tới và góc khúc xạ thu được đề xuất giả thuyết mới: hằng số. Dựa vào kết quả thí nghiệm thu được ở trên thì thấy tỉ số hằng số.</a:t>
            </a:r>
          </a:p>
          <a:p>
            <a:pPr>
              <a:lnSpc>
                <a:spcPct val="150000"/>
              </a:lnSpc>
              <a:spcAft>
                <a:spcPts val="0"/>
              </a:spcAft>
            </a:pPr>
            <a:r>
              <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luận : </a:t>
            </a:r>
            <a:r>
              <a:rPr lang="en-US" sz="22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6953449"/>
              </p:ext>
            </p:extLst>
          </p:nvPr>
        </p:nvGraphicFramePr>
        <p:xfrm>
          <a:off x="1524000" y="5486400"/>
          <a:ext cx="1498600" cy="749300"/>
        </p:xfrm>
        <a:graphic>
          <a:graphicData uri="http://schemas.openxmlformats.org/presentationml/2006/ole">
            <mc:AlternateContent xmlns:mc="http://schemas.openxmlformats.org/markup-compatibility/2006">
              <mc:Choice xmlns:v="urn:schemas-microsoft-com:vml" Requires="v">
                <p:oleObj spid="_x0000_s43128" name="Equation" r:id="rId4" imgW="457200" imgH="228600" progId="Equation.DSMT4">
                  <p:embed/>
                </p:oleObj>
              </mc:Choice>
              <mc:Fallback>
                <p:oleObj name="Equation" r:id="rId4" imgW="457200" imgH="228600" progId="Equation.DSMT4">
                  <p:embed/>
                  <p:pic>
                    <p:nvPicPr>
                      <p:cNvPr id="0" name=""/>
                      <p:cNvPicPr/>
                      <p:nvPr/>
                    </p:nvPicPr>
                    <p:blipFill>
                      <a:blip r:embed="rId5"/>
                      <a:stretch>
                        <a:fillRect/>
                      </a:stretch>
                    </p:blipFill>
                    <p:spPr>
                      <a:xfrm>
                        <a:off x="1524000" y="5486400"/>
                        <a:ext cx="1498600" cy="7493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917976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05342"/>
            <a:ext cx="8686800" cy="4708981"/>
          </a:xfrm>
          <a:prstGeom prst="rect">
            <a:avLst/>
          </a:prstGeom>
        </p:spPr>
        <p:txBody>
          <a:bodyPr wrap="square">
            <a:spAutoFit/>
          </a:bodyPr>
          <a:lstStyle/>
          <a:p>
            <a:pPr algn="just"/>
            <a:r>
              <a:rPr lang="da-DK" sz="2500" spc="-10">
                <a:latin typeface="Times New Roman" panose="02020603050405020304" pitchFamily="18" charset="0"/>
                <a:ea typeface="Times New Roman" panose="02020603050405020304" pitchFamily="18" charset="0"/>
              </a:rPr>
              <a:t>Nghị quyết Hội nghị Trung ương 8 khóa XI về đổi mới căn bản, toàn diện giáo dục và đào tạo xác </a:t>
            </a:r>
            <a:r>
              <a:rPr lang="da-DK" sz="2500" spc="-10" smtClean="0">
                <a:latin typeface="Times New Roman" panose="02020603050405020304" pitchFamily="18" charset="0"/>
                <a:ea typeface="Times New Roman" panose="02020603050405020304" pitchFamily="18" charset="0"/>
              </a:rPr>
              <a:t>định </a:t>
            </a:r>
          </a:p>
          <a:p>
            <a:pPr algn="just"/>
            <a:r>
              <a:rPr lang="da-DK" sz="2500" i="1" spc="-30" smtClean="0">
                <a:solidFill>
                  <a:srgbClr val="7030A0"/>
                </a:solidFill>
                <a:latin typeface="Times New Roman" panose="02020603050405020304" pitchFamily="18" charset="0"/>
                <a:ea typeface="Times New Roman" panose="02020603050405020304" pitchFamily="18" charset="0"/>
              </a:rPr>
              <a:t>“ Tiếp </a:t>
            </a:r>
            <a:r>
              <a:rPr lang="da-DK" sz="2500" i="1" spc="-30">
                <a:solidFill>
                  <a:srgbClr val="7030A0"/>
                </a:solidFill>
                <a:latin typeface="Times New Roman" panose="02020603050405020304" pitchFamily="18" charset="0"/>
                <a:ea typeface="Times New Roman" panose="02020603050405020304" pitchFamily="18" charset="0"/>
              </a:rPr>
              <a:t>tục đổi mới mạnh mẽ và đồng bộ các yếu tố cơ bản của giáo dục, đào tạo theo hướng coi trọng </a:t>
            </a:r>
            <a:r>
              <a:rPr lang="da-DK" sz="2500" i="1" u="sng" spc="-30">
                <a:solidFill>
                  <a:srgbClr val="7030A0"/>
                </a:solidFill>
                <a:latin typeface="Times New Roman" panose="02020603050405020304" pitchFamily="18" charset="0"/>
                <a:ea typeface="Times New Roman" panose="02020603050405020304" pitchFamily="18" charset="0"/>
              </a:rPr>
              <a:t>phát triển phẩm chất, năng lực của người học</a:t>
            </a:r>
            <a:r>
              <a:rPr lang="da-DK" sz="2500" i="1" spc="-30">
                <a:solidFill>
                  <a:srgbClr val="7030A0"/>
                </a:solidFill>
                <a:latin typeface="Times New Roman" panose="02020603050405020304" pitchFamily="18" charset="0"/>
                <a:ea typeface="Times New Roman" panose="02020603050405020304" pitchFamily="18" charset="0"/>
              </a:rPr>
              <a:t>”; </a:t>
            </a:r>
            <a:endParaRPr lang="da-DK" sz="2500" i="1" spc="-30" smtClean="0">
              <a:solidFill>
                <a:srgbClr val="7030A0"/>
              </a:solidFill>
              <a:latin typeface="Times New Roman" panose="02020603050405020304" pitchFamily="18" charset="0"/>
              <a:ea typeface="Times New Roman" panose="02020603050405020304" pitchFamily="18" charset="0"/>
            </a:endParaRPr>
          </a:p>
          <a:p>
            <a:pPr algn="just"/>
            <a:r>
              <a:rPr lang="da-DK" sz="2500" i="1" spc="-30" smtClean="0">
                <a:solidFill>
                  <a:srgbClr val="C00000"/>
                </a:solidFill>
                <a:latin typeface="Times New Roman" panose="02020603050405020304" pitchFamily="18" charset="0"/>
                <a:ea typeface="Times New Roman" panose="02020603050405020304" pitchFamily="18" charset="0"/>
              </a:rPr>
              <a:t>“</a:t>
            </a:r>
            <a:r>
              <a:rPr lang="da-DK" sz="2500" i="1">
                <a:solidFill>
                  <a:srgbClr val="C00000"/>
                </a:solidFill>
                <a:latin typeface="Times New Roman" panose="02020603050405020304" pitchFamily="18" charset="0"/>
                <a:ea typeface="Times New Roman" panose="02020603050405020304" pitchFamily="18" charset="0"/>
              </a:rPr>
              <a:t>Tập trung phát triển trí tuệ, thể chất, hình thành phẩm chất, năng lực công dân, phát hiện và bồi dưỡng năng khiếu, định hướng nghề nghiệp cho HS. Nâng cao chất lượng giáo dục toàn diện, chú trọng giáo dục lý tưởng, truyền thống, đạo đức, lối sống, ngoại ngữ, tin học, </a:t>
            </a:r>
            <a:r>
              <a:rPr lang="da-DK" sz="2500" i="1" u="sng">
                <a:solidFill>
                  <a:srgbClr val="C00000"/>
                </a:solidFill>
                <a:latin typeface="Times New Roman" panose="02020603050405020304" pitchFamily="18" charset="0"/>
                <a:ea typeface="Times New Roman" panose="02020603050405020304" pitchFamily="18" charset="0"/>
              </a:rPr>
              <a:t>năng lực và kỹ năng thực hành, vận dụng kiến thức vào thực tiễn</a:t>
            </a:r>
            <a:r>
              <a:rPr lang="da-DK" sz="2500" i="1">
                <a:solidFill>
                  <a:srgbClr val="C00000"/>
                </a:solidFill>
                <a:latin typeface="Times New Roman" panose="02020603050405020304" pitchFamily="18" charset="0"/>
                <a:ea typeface="Times New Roman" panose="02020603050405020304" pitchFamily="18" charset="0"/>
              </a:rPr>
              <a:t>. Phát triển khả năng sáng tạo, tự học, khuyến khích học tập suốt đời”</a:t>
            </a:r>
            <a:endParaRPr lang="en-US" sz="2500">
              <a:solidFill>
                <a:srgbClr val="C00000"/>
              </a:solidFill>
            </a:endParaRPr>
          </a:p>
        </p:txBody>
      </p:sp>
    </p:spTree>
    <p:custDataLst>
      <p:tags r:id="rId1"/>
    </p:custDataLst>
    <p:extLst>
      <p:ext uri="{BB962C8B-B14F-4D97-AF65-F5344CB8AC3E}">
        <p14:creationId xmlns:p14="http://schemas.microsoft.com/office/powerpoint/2010/main" val="4714254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392740"/>
            <a:ext cx="8458200"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smtClean="0"/>
              <a:t>Hãy lựa chọn một nội dung trong chương trình vật lí THPT để thiết kế một bài học (chủ đề) theo PP BTNB và phân tích xem vì sao thầy, cô lựa chọn nội dung này.</a:t>
            </a:r>
          </a:p>
        </p:txBody>
      </p:sp>
      <p:sp>
        <p:nvSpPr>
          <p:cNvPr id="4" name="Rectangle 3"/>
          <p:cNvSpPr/>
          <p:nvPr/>
        </p:nvSpPr>
        <p:spPr>
          <a:xfrm>
            <a:off x="0" y="1066800"/>
            <a:ext cx="5596725" cy="923330"/>
          </a:xfrm>
          <a:prstGeom prst="rect">
            <a:avLst/>
          </a:prstGeom>
          <a:noFill/>
        </p:spPr>
        <p:txBody>
          <a:bodyPr wrap="none" lIns="91440" tIns="45720" rIns="91440" bIns="45720">
            <a:spAutoFit/>
          </a:bodyPr>
          <a:lstStyle/>
          <a:p>
            <a:pPr algn="ctr"/>
            <a:r>
              <a:rPr lang="en-US" sz="5400" b="0" cap="none" spc="0" smtClean="0">
                <a:ln w="0"/>
                <a:solidFill>
                  <a:schemeClr val="tx1"/>
                </a:solidFill>
                <a:effectLst>
                  <a:outerShdw blurRad="38100" dist="19050" dir="2700000" algn="tl" rotWithShape="0">
                    <a:schemeClr val="dk1">
                      <a:alpha val="40000"/>
                    </a:schemeClr>
                  </a:outerShdw>
                </a:effectLst>
              </a:rPr>
              <a:t>BÀI THU HOẠCH</a:t>
            </a:r>
            <a:endParaRPr lang="en-US" sz="5400" b="0" cap="none" spc="0">
              <a:ln w="0"/>
              <a:solidFill>
                <a:schemeClr val="tx1"/>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27788086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988"/>
            <a:ext cx="3581400" cy="35973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3810000"/>
            <a:ext cx="7075352"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Cám</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ơn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quí</a:t>
            </a: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t>
            </a: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hầy,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r>
              <a:rPr lang="en-US"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ô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đã</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lắng</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nghe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98141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00" y="1649789"/>
            <a:ext cx="4572000" cy="861774"/>
          </a:xfrm>
          <a:prstGeom prst="rect">
            <a:avLst/>
          </a:prstGeom>
        </p:spPr>
        <p:txBody>
          <a:bodyPr>
            <a:spAutoFit/>
          </a:bodyPr>
          <a:lstStyle/>
          <a:p>
            <a:pPr algn="just"/>
            <a:r>
              <a:rPr lang="it-IT" sz="2500" i="1" smtClean="0">
                <a:latin typeface="Times New Roman" panose="02020603050405020304" pitchFamily="18" charset="0"/>
                <a:ea typeface="Calibri" panose="020F0502020204030204" pitchFamily="34" charset="0"/>
              </a:rPr>
              <a:t>Đổi </a:t>
            </a:r>
            <a:r>
              <a:rPr lang="it-IT" sz="2500" i="1">
                <a:latin typeface="Times New Roman" panose="02020603050405020304" pitchFamily="18" charset="0"/>
                <a:ea typeface="Calibri" panose="020F0502020204030204" pitchFamily="34" charset="0"/>
              </a:rPr>
              <a:t>mới sinh hoạt chuyên môn dựa trên nghiên cứu bài </a:t>
            </a:r>
            <a:r>
              <a:rPr lang="it-IT" sz="2500" i="1" smtClean="0">
                <a:latin typeface="Times New Roman" panose="02020603050405020304" pitchFamily="18" charset="0"/>
                <a:ea typeface="Calibri" panose="020F0502020204030204" pitchFamily="34" charset="0"/>
              </a:rPr>
              <a:t>học.</a:t>
            </a:r>
            <a:endParaRPr lang="en-US" sz="2500"/>
          </a:p>
        </p:txBody>
      </p:sp>
      <p:sp>
        <p:nvSpPr>
          <p:cNvPr id="10" name="Title 1"/>
          <p:cNvSpPr txBox="1">
            <a:spLocks/>
          </p:cNvSpPr>
          <p:nvPr/>
        </p:nvSpPr>
        <p:spPr>
          <a:xfrm>
            <a:off x="208284" y="-39469"/>
            <a:ext cx="7683500" cy="838200"/>
          </a:xfrm>
          <a:prstGeom prst="rect">
            <a:avLst/>
          </a:prstGeom>
          <a:noFill/>
        </p:spPr>
        <p:txBody>
          <a:bodyPr vert="horz" lIns="91440" tIns="45720" rIns="91440" bIns="45720" rtlCol="0" anchor="ctr">
            <a:no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fontAlgn="auto">
              <a:spcAft>
                <a:spcPts val="0"/>
              </a:spcAft>
              <a:defRPr/>
            </a:pPr>
            <a:r>
              <a:rPr lang="en-US" sz="3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Những kết quả bước đầu.</a:t>
            </a:r>
            <a:endParaRPr kumimoji="0" lang="vi-VN" sz="3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a:endParaRPr>
          </a:p>
        </p:txBody>
      </p:sp>
      <p:pic>
        <p:nvPicPr>
          <p:cNvPr id="1026" name="Picture 2" descr="http://sociology.mrdonn.org/la_teamwor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61514"/>
            <a:ext cx="3524250" cy="18383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www.palmbeachschools.org/assessment/images/AssessmentLogotest_00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3276600"/>
            <a:ext cx="2933700" cy="26193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343400" y="3810000"/>
            <a:ext cx="4572000" cy="1631216"/>
          </a:xfrm>
          <a:prstGeom prst="rect">
            <a:avLst/>
          </a:prstGeom>
        </p:spPr>
        <p:txBody>
          <a:bodyPr>
            <a:spAutoFit/>
          </a:bodyPr>
          <a:lstStyle/>
          <a:p>
            <a:pPr algn="just"/>
            <a:r>
              <a:rPr lang="it-IT" sz="2500" i="1" smtClean="0">
                <a:latin typeface="Times New Roman" panose="02020603050405020304" pitchFamily="18" charset="0"/>
                <a:ea typeface="Calibri" panose="020F0502020204030204" pitchFamily="34" charset="0"/>
              </a:rPr>
              <a:t>Mô </a:t>
            </a:r>
            <a:r>
              <a:rPr lang="it-IT" sz="2500" i="1">
                <a:latin typeface="Times New Roman" panose="02020603050405020304" pitchFamily="18" charset="0"/>
                <a:ea typeface="Calibri" panose="020F0502020204030204" pitchFamily="34" charset="0"/>
              </a:rPr>
              <a:t>hình trường học đổi mới đồng bộ phương pháp dạy học và kiểm tra, đánh giá kết quả học tập của HS</a:t>
            </a:r>
            <a:endParaRPr lang="en-US" sz="2500"/>
          </a:p>
        </p:txBody>
      </p:sp>
      <p:sp>
        <p:nvSpPr>
          <p:cNvPr id="14" name="Rectangle 13"/>
          <p:cNvSpPr/>
          <p:nvPr/>
        </p:nvSpPr>
        <p:spPr>
          <a:xfrm>
            <a:off x="4343400" y="5441216"/>
            <a:ext cx="4583306" cy="477054"/>
          </a:xfrm>
          <a:prstGeom prst="rect">
            <a:avLst/>
          </a:prstGeom>
        </p:spPr>
        <p:txBody>
          <a:bodyPr wrap="none">
            <a:spAutoFit/>
          </a:bodyPr>
          <a:lstStyle/>
          <a:p>
            <a:r>
              <a:rPr lang="da-DK" sz="2500">
                <a:latin typeface="Times New Roman" panose="02020603050405020304" pitchFamily="18" charset="0"/>
                <a:ea typeface="Calibri" panose="020F0502020204030204" pitchFamily="34" charset="0"/>
              </a:rPr>
              <a:t>Hướng dẫn áp dụng ma trận đề thi</a:t>
            </a:r>
            <a:endParaRPr lang="en-US" sz="2500"/>
          </a:p>
        </p:txBody>
      </p:sp>
    </p:spTree>
    <p:custDataLst>
      <p:tags r:id="rId1"/>
    </p:custDataLst>
    <p:extLst>
      <p:ext uri="{BB962C8B-B14F-4D97-AF65-F5344CB8AC3E}">
        <p14:creationId xmlns:p14="http://schemas.microsoft.com/office/powerpoint/2010/main" val="2407006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4e0fcfdbb414b971fff54f3ef02a8359f6a24"/>
  <p:tag name="MMPROD_NEXTUNIQUEID" val="10009"/>
  <p:tag name="ARTICULATE_SLIDE_THUMBNAIL_REFRESH" val="1"/>
  <p:tag name="ARTICULATE_PROJECT_OPEN" val="0"/>
  <p:tag name="ARTICULATE_SLIDE_COUNT" val="81"/>
  <p:tag name="MMPROD_UIDATA" val="&lt;database version=&quot;10.0&quot;&gt;&lt;object type=&quot;1&quot; unique_id=&quot;10001&quot;&gt;&lt;object type=&quot;2&quot; unique_id=&quot;10002&quot;&gt;&lt;object type=&quot;3&quot; unique_id=&quot;112514&quot;&gt;&lt;property id=&quot;20148&quot; value=&quot;5&quot;/&gt;&lt;property id=&quot;20300&quot; value=&quot;Slide 1&quot;/&gt;&lt;property id=&quot;20307&quot; value=&quot;493&quot;/&gt;&lt;/object&gt;&lt;object type=&quot;3&quot; unique_id=&quot;112515&quot;&gt;&lt;property id=&quot;20148&quot; value=&quot;5&quot;/&gt;&lt;property id=&quot;20300&quot; value=&quot;Slide 4&quot;/&gt;&lt;property id=&quot;20307&quot; value=&quot;578&quot;/&gt;&lt;/object&gt;&lt;object type=&quot;3&quot; unique_id=&quot;112516&quot;&gt;&lt;property id=&quot;20148&quot; value=&quot;5&quot;/&gt;&lt;property id=&quot;20300&quot; value=&quot;Slide 7&quot;/&gt;&lt;property id=&quot;20307&quot; value=&quot;612&quot;/&gt;&lt;/object&gt;&lt;object type=&quot;3&quot; unique_id=&quot;112517&quot;&gt;&lt;property id=&quot;20148&quot; value=&quot;5&quot;/&gt;&lt;property id=&quot;20300&quot; value=&quot;Slide 9&quot;/&gt;&lt;property id=&quot;20307&quot; value=&quot;613&quot;/&gt;&lt;/object&gt;&lt;object type=&quot;3&quot; unique_id=&quot;112518&quot;&gt;&lt;property id=&quot;20148&quot; value=&quot;5&quot;/&gt;&lt;property id=&quot;20300&quot; value=&quot;Slide 10&quot;/&gt;&lt;property id=&quot;20307&quot; value=&quot;615&quot;/&gt;&lt;/object&gt;&lt;object type=&quot;3&quot; unique_id=&quot;112519&quot;&gt;&lt;property id=&quot;20148&quot; value=&quot;5&quot;/&gt;&lt;property id=&quot;20300&quot; value=&quot;Slide 11&quot;/&gt;&lt;property id=&quot;20307&quot; value=&quot;617&quot;/&gt;&lt;/object&gt;&lt;object type=&quot;3&quot; unique_id=&quot;112520&quot;&gt;&lt;property id=&quot;20148&quot; value=&quot;5&quot;/&gt;&lt;property id=&quot;20300&quot; value=&quot;Slide 12&quot;/&gt;&lt;property id=&quot;20307&quot; value=&quot;614&quot;/&gt;&lt;/object&gt;&lt;object type=&quot;3&quot; unique_id=&quot;112521&quot;&gt;&lt;property id=&quot;20148&quot; value=&quot;5&quot;/&gt;&lt;property id=&quot;20300&quot; value=&quot;Slide 13&quot;/&gt;&lt;property id=&quot;20307&quot; value=&quot;619&quot;/&gt;&lt;/object&gt;&lt;object type=&quot;3&quot; unique_id=&quot;112522&quot;&gt;&lt;property id=&quot;20148&quot; value=&quot;5&quot;/&gt;&lt;property id=&quot;20300&quot; value=&quot;Slide 14&quot;/&gt;&lt;property id=&quot;20307&quot; value=&quot;620&quot;/&gt;&lt;/object&gt;&lt;object type=&quot;3&quot; unique_id=&quot;112523&quot;&gt;&lt;property id=&quot;20148&quot; value=&quot;5&quot;/&gt;&lt;property id=&quot;20300&quot; value=&quot;Slide 15&quot;/&gt;&lt;property id=&quot;20307&quot; value=&quot;621&quot;/&gt;&lt;/object&gt;&lt;object type=&quot;3&quot; unique_id=&quot;112524&quot;&gt;&lt;property id=&quot;20148&quot; value=&quot;5&quot;/&gt;&lt;property id=&quot;20300&quot; value=&quot;Slide 2&quot;/&gt;&lt;property id=&quot;20307&quot; value=&quot;579&quot;/&gt;&lt;/object&gt;&lt;object type=&quot;3&quot; unique_id=&quot;112527&quot;&gt;&lt;property id=&quot;20148&quot; value=&quot;5&quot;/&gt;&lt;property id=&quot;20300&quot; value=&quot;Slide 17&quot;/&gt;&lt;property id=&quot;20307&quot; value=&quot;627&quot;/&gt;&lt;/object&gt;&lt;object type=&quot;3&quot; unique_id=&quot;112528&quot;&gt;&lt;property id=&quot;20148&quot; value=&quot;5&quot;/&gt;&lt;property id=&quot;20300&quot; value=&quot;Slide 18&quot;/&gt;&lt;property id=&quot;20307&quot; value=&quot;566&quot;/&gt;&lt;/object&gt;&lt;object type=&quot;3&quot; unique_id=&quot;112529&quot;&gt;&lt;property id=&quot;20148&quot; value=&quot;5&quot;/&gt;&lt;property id=&quot;20300&quot; value=&quot;Slide 19&quot;/&gt;&lt;property id=&quot;20307&quot; value=&quot;568&quot;/&gt;&lt;/object&gt;&lt;object type=&quot;3&quot; unique_id=&quot;112531&quot;&gt;&lt;property id=&quot;20148&quot; value=&quot;5&quot;/&gt;&lt;property id=&quot;20300&quot; value=&quot;Slide 20&quot;/&gt;&lt;property id=&quot;20307&quot; value=&quot;692&quot;/&gt;&lt;/object&gt;&lt;object type=&quot;3&quot; unique_id=&quot;112533&quot;&gt;&lt;property id=&quot;20148&quot; value=&quot;5&quot;/&gt;&lt;property id=&quot;20300&quot; value=&quot;Slide 34&quot;/&gt;&lt;property id=&quot;20307&quot; value=&quot;642&quot;/&gt;&lt;/object&gt;&lt;object type=&quot;3&quot; unique_id=&quot;112534&quot;&gt;&lt;property id=&quot;20148&quot; value=&quot;5&quot;/&gt;&lt;property id=&quot;20300&quot; value=&quot;Slide 35&quot;/&gt;&lt;property id=&quot;20307&quot; value=&quot;643&quot;/&gt;&lt;/object&gt;&lt;object type=&quot;3&quot; unique_id=&quot;112535&quot;&gt;&lt;property id=&quot;20148&quot; value=&quot;5&quot;/&gt;&lt;property id=&quot;20300&quot; value=&quot;Slide 36&quot;/&gt;&lt;property id=&quot;20307&quot; value=&quot;644&quot;/&gt;&lt;/object&gt;&lt;object type=&quot;3&quot; unique_id=&quot;112536&quot;&gt;&lt;property id=&quot;20148&quot; value=&quot;5&quot;/&gt;&lt;property id=&quot;20300&quot; value=&quot;Slide 37&quot;/&gt;&lt;property id=&quot;20307&quot; value=&quot;645&quot;/&gt;&lt;/object&gt;&lt;object type=&quot;3&quot; unique_id=&quot;112537&quot;&gt;&lt;property id=&quot;20148&quot; value=&quot;5&quot;/&gt;&lt;property id=&quot;20300&quot; value=&quot;Slide 38&quot;/&gt;&lt;property id=&quot;20307&quot; value=&quot;646&quot;/&gt;&lt;/object&gt;&lt;object type=&quot;3&quot; unique_id=&quot;112543&quot;&gt;&lt;property id=&quot;20148&quot; value=&quot;5&quot;/&gt;&lt;property id=&quot;20300&quot; value=&quot;Slide 39&quot;/&gt;&lt;property id=&quot;20307&quot; value=&quot;648&quot;/&gt;&lt;/object&gt;&lt;object type=&quot;3&quot; unique_id=&quot;112544&quot;&gt;&lt;property id=&quot;20148&quot; value=&quot;5&quot;/&gt;&lt;property id=&quot;20300&quot; value=&quot;Slide 40&quot;/&gt;&lt;property id=&quot;20307&quot; value=&quot;649&quot;/&gt;&lt;/object&gt;&lt;object type=&quot;3&quot; unique_id=&quot;112558&quot;&gt;&lt;property id=&quot;20148&quot; value=&quot;5&quot;/&gt;&lt;property id=&quot;20300&quot; value=&quot;Slide 49&quot;/&gt;&lt;property id=&quot;20307&quot; value=&quot;632&quot;/&gt;&lt;/object&gt;&lt;object type=&quot;3&quot; unique_id=&quot;112559&quot;&gt;&lt;property id=&quot;20148&quot; value=&quot;5&quot;/&gt;&lt;property id=&quot;20300&quot; value=&quot;Slide 50&quot;/&gt;&lt;property id=&quot;20307&quot; value=&quot;633&quot;/&gt;&lt;/object&gt;&lt;object type=&quot;3&quot; unique_id=&quot;112560&quot;&gt;&lt;property id=&quot;20148&quot; value=&quot;5&quot;/&gt;&lt;property id=&quot;20300&quot; value=&quot;Slide 51&quot;/&gt;&lt;property id=&quot;20307&quot; value=&quot;634&quot;/&gt;&lt;/object&gt;&lt;object type=&quot;3&quot; unique_id=&quot;112562&quot;&gt;&lt;property id=&quot;20148&quot; value=&quot;5&quot;/&gt;&lt;property id=&quot;20300&quot; value=&quot;Slide 52&quot;/&gt;&lt;property id=&quot;20307&quot; value=&quot;635&quot;/&gt;&lt;/object&gt;&lt;object type=&quot;3&quot; unique_id=&quot;112563&quot;&gt;&lt;property id=&quot;20148&quot; value=&quot;5&quot;/&gt;&lt;property id=&quot;20300&quot; value=&quot;Slide 53&quot;/&gt;&lt;property id=&quot;20307&quot; value=&quot;637&quot;/&gt;&lt;/object&gt;&lt;object type=&quot;3&quot; unique_id=&quot;112564&quot;&gt;&lt;property id=&quot;20148&quot; value=&quot;5&quot;/&gt;&lt;property id=&quot;20300&quot; value=&quot;Slide 54&quot;/&gt;&lt;property id=&quot;20307&quot; value=&quot;638&quot;/&gt;&lt;/object&gt;&lt;object type=&quot;3&quot; unique_id=&quot;112603&quot;&gt;&lt;property id=&quot;20148&quot; value=&quot;5&quot;/&gt;&lt;property id=&quot;20300&quot; value=&quot;Slide 55&quot;/&gt;&lt;property id=&quot;20307&quot; value=&quot;496&quot;/&gt;&lt;/object&gt;&lt;object type=&quot;3&quot; unique_id=&quot;112606&quot;&gt;&lt;property id=&quot;20148&quot; value=&quot;5&quot;/&gt;&lt;property id=&quot;20300&quot; value=&quot;Slide 58&quot;/&gt;&lt;property id=&quot;20307&quot; value=&quot;484&quot;/&gt;&lt;/object&gt;&lt;object type=&quot;3&quot; unique_id=&quot;112630&quot;&gt;&lt;property id=&quot;20148&quot; value=&quot;5&quot;/&gt;&lt;property id=&quot;20300&quot; value=&quot;Slide 46&quot;/&gt;&lt;property id=&quot;20307&quot; value=&quot;680&quot;/&gt;&lt;/object&gt;&lt;object type=&quot;3&quot; unique_id=&quot;117586&quot;&gt;&lt;property id=&quot;20148&quot; value=&quot;5&quot;/&gt;&lt;property id=&quot;20300&quot; value=&quot;Slide 6&quot;/&gt;&lt;property id=&quot;20307&quot; value=&quot;697&quot;/&gt;&lt;/object&gt;&lt;object type=&quot;3&quot; unique_id=&quot;117939&quot;&gt;&lt;property id=&quot;20148&quot; value=&quot;5&quot;/&gt;&lt;property id=&quot;20300&quot; value=&quot;Slide 5&quot;/&gt;&lt;property id=&quot;20307&quot; value=&quot;698&quot;/&gt;&lt;/object&gt;&lt;object type=&quot;3&quot; unique_id=&quot;120418&quot;&gt;&lt;property id=&quot;20148&quot; value=&quot;5&quot;/&gt;&lt;property id=&quot;20300&quot; value=&quot;Slide 47&quot;/&gt;&lt;property id=&quot;20307&quot; value=&quot;699&quot;/&gt;&lt;/object&gt;&lt;object type=&quot;3&quot; unique_id=&quot;123283&quot;&gt;&lt;property id=&quot;20148&quot; value=&quot;5&quot;/&gt;&lt;property id=&quot;20300&quot; value=&quot;Slide 44&quot;/&gt;&lt;property id=&quot;20307&quot; value=&quot;701&quot;/&gt;&lt;/object&gt;&lt;object type=&quot;3&quot; unique_id=&quot;124579&quot;&gt;&lt;property id=&quot;20148&quot; value=&quot;5&quot;/&gt;&lt;property id=&quot;20300&quot; value=&quot;Slide 45&quot;/&gt;&lt;property id=&quot;20307&quot; value=&quot;703&quot;/&gt;&lt;/object&gt;&lt;object type=&quot;3&quot; unique_id=&quot;126101&quot;&gt;&lt;property id=&quot;20148&quot; value=&quot;5&quot;/&gt;&lt;property id=&quot;20300&quot; value=&quot;Slide 32&quot;/&gt;&lt;property id=&quot;20307&quot; value=&quot;706&quot;/&gt;&lt;/object&gt;&lt;object type=&quot;3&quot; unique_id=&quot;129948&quot;&gt;&lt;property id=&quot;20148&quot; value=&quot;5&quot;/&gt;&lt;property id=&quot;20300&quot; value=&quot;Slide 48&quot;/&gt;&lt;property id=&quot;20307&quot; value=&quot;716&quot;/&gt;&lt;/object&gt;&lt;object type=&quot;3&quot; unique_id=&quot;131284&quot;&gt;&lt;property id=&quot;20148&quot; value=&quot;5&quot;/&gt;&lt;property id=&quot;20300&quot; value=&quot;Slide 43&quot;/&gt;&lt;property id=&quot;20307&quot; value=&quot;719&quot;/&gt;&lt;/object&gt;&lt;object type=&quot;3&quot; unique_id=&quot;143332&quot;&gt;&lt;property id=&quot;20148&quot; value=&quot;5&quot;/&gt;&lt;property id=&quot;20300&quot; value=&quot;Slide 29&quot;/&gt;&lt;property id=&quot;20307&quot; value=&quot;737&quot;/&gt;&lt;/object&gt;&lt;object type=&quot;3&quot; unique_id=&quot;144458&quot;&gt;&lt;property id=&quot;20148&quot; value=&quot;5&quot;/&gt;&lt;property id=&quot;20300&quot; value=&quot;Slide 41&quot;/&gt;&lt;property id=&quot;20307&quot; value=&quot;743&quot;/&gt;&lt;/object&gt;&lt;object type=&quot;3&quot; unique_id=&quot;149382&quot;&gt;&lt;property id=&quot;20148&quot; value=&quot;5&quot;/&gt;&lt;property id=&quot;20300&quot; value=&quot;Slide 16&quot;/&gt;&lt;property id=&quot;20307&quot; value=&quot;754&quot;/&gt;&lt;/object&gt;&lt;object type=&quot;3&quot; unique_id=&quot;149383&quot;&gt;&lt;property id=&quot;20148&quot; value=&quot;5&quot;/&gt;&lt;property id=&quot;20300&quot; value=&quot;Slide 21&quot;/&gt;&lt;property id=&quot;20307&quot; value=&quot;744&quot;/&gt;&lt;/object&gt;&lt;object type=&quot;3&quot; unique_id=&quot;149384&quot;&gt;&lt;property id=&quot;20148&quot; value=&quot;5&quot;/&gt;&lt;property id=&quot;20300&quot; value=&quot;Slide 22&quot;/&gt;&lt;property id=&quot;20307&quot; value=&quot;745&quot;/&gt;&lt;/object&gt;&lt;object type=&quot;3&quot; unique_id=&quot;149385&quot;&gt;&lt;property id=&quot;20148&quot; value=&quot;5&quot;/&gt;&lt;property id=&quot;20300&quot; value=&quot;Slide 23&quot;/&gt;&lt;property id=&quot;20307&quot; value=&quot;746&quot;/&gt;&lt;/object&gt;&lt;object type=&quot;3&quot; unique_id=&quot;149386&quot;&gt;&lt;property id=&quot;20148&quot; value=&quot;5&quot;/&gt;&lt;property id=&quot;20300&quot; value=&quot;Slide 24&quot;/&gt;&lt;property id=&quot;20307&quot; value=&quot;747&quot;/&gt;&lt;/object&gt;&lt;object type=&quot;3&quot; unique_id=&quot;149389&quot;&gt;&lt;property id=&quot;20148&quot; value=&quot;5&quot;/&gt;&lt;property id=&quot;20300&quot; value=&quot;Slide 25&quot;/&gt;&lt;property id=&quot;20307&quot; value=&quot;750&quot;/&gt;&lt;/object&gt;&lt;object type=&quot;3&quot; unique_id=&quot;149390&quot;&gt;&lt;property id=&quot;20148&quot; value=&quot;5&quot;/&gt;&lt;property id=&quot;20300&quot; value=&quot;Slide 26&quot;/&gt;&lt;property id=&quot;20307&quot; value=&quot;755&quot;/&gt;&lt;/object&gt;&lt;object type=&quot;3&quot; unique_id=&quot;149391&quot;&gt;&lt;property id=&quot;20148&quot; value=&quot;5&quot;/&gt;&lt;property id=&quot;20300&quot; value=&quot;Slide 30&quot;/&gt;&lt;property id=&quot;20307&quot; value=&quot;751&quot;/&gt;&lt;/object&gt;&lt;object type=&quot;3&quot; unique_id=&quot;149392&quot;&gt;&lt;property id=&quot;20148&quot; value=&quot;5&quot;/&gt;&lt;property id=&quot;20300&quot; value=&quot;Slide 31&quot;/&gt;&lt;property id=&quot;20307&quot; value=&quot;752&quot;/&gt;&lt;/object&gt;&lt;object type=&quot;3&quot; unique_id=&quot;149393&quot;&gt;&lt;property id=&quot;20148&quot; value=&quot;5&quot;/&gt;&lt;property id=&quot;20300&quot; value=&quot;Slide 33&quot;/&gt;&lt;property id=&quot;20307&quot; value=&quot;753&quot;/&gt;&lt;/object&gt;&lt;object type=&quot;3&quot; unique_id=&quot;150488&quot;&gt;&lt;property id=&quot;20148&quot; value=&quot;5&quot;/&gt;&lt;property id=&quot;20300&quot; value=&quot;Slide 8&quot;/&gt;&lt;property id=&quot;20307&quot; value=&quot;757&quot;/&gt;&lt;/object&gt;&lt;object type=&quot;3&quot; unique_id=&quot;150817&quot;&gt;&lt;property id=&quot;20148&quot; value=&quot;5&quot;/&gt;&lt;property id=&quot;20300&quot; value=&quot;Slide 60&quot;/&gt;&lt;property id=&quot;20307&quot; value=&quot;758&quot;/&gt;&lt;/object&gt;&lt;object type=&quot;3&quot; unique_id=&quot;164540&quot;&gt;&lt;property id=&quot;20148&quot; value=&quot;5&quot;/&gt;&lt;property id=&quot;20300&quot; value=&quot;Slide 71&quot;/&gt;&lt;property id=&quot;20307&quot; value=&quot;805&quot;/&gt;&lt;/object&gt;&lt;object type=&quot;3&quot; unique_id=&quot;168908&quot;&gt;&lt;property id=&quot;20148&quot; value=&quot;5&quot;/&gt;&lt;property id=&quot;20300&quot; value=&quot;Slide 62&quot;/&gt;&lt;property id=&quot;20307&quot; value=&quot;809&quot;/&gt;&lt;/object&gt;&lt;object type=&quot;3&quot; unique_id=&quot;170647&quot;&gt;&lt;property id=&quot;20148&quot; value=&quot;5&quot;/&gt;&lt;property id=&quot;20300&quot; value=&quot;Slide 63&quot;/&gt;&lt;property id=&quot;20307&quot; value=&quot;810&quot;/&gt;&lt;/object&gt;&lt;object type=&quot;3&quot; unique_id=&quot;171443&quot;&gt;&lt;property id=&quot;20148&quot; value=&quot;5&quot;/&gt;&lt;property id=&quot;20300&quot; value=&quot;Slide 64&quot;/&gt;&lt;property id=&quot;20307&quot; value=&quot;811&quot;/&gt;&lt;/object&gt;&lt;object type=&quot;3&quot; unique_id=&quot;171924&quot;&gt;&lt;property id=&quot;20148&quot; value=&quot;5&quot;/&gt;&lt;property id=&quot;20300&quot; value=&quot;Slide 65&quot;/&gt;&lt;property id=&quot;20307&quot; value=&quot;812&quot;/&gt;&lt;/object&gt;&lt;object type=&quot;3&quot; unique_id=&quot;173052&quot;&gt;&lt;property id=&quot;20148&quot; value=&quot;5&quot;/&gt;&lt;property id=&quot;20300&quot; value=&quot;Slide 67&quot;/&gt;&lt;property id=&quot;20307&quot; value=&quot;813&quot;/&gt;&lt;/object&gt;&lt;object type=&quot;3&quot; unique_id=&quot;174187&quot;&gt;&lt;property id=&quot;20148&quot; value=&quot;5&quot;/&gt;&lt;property id=&quot;20300&quot; value=&quot;Slide 66&quot;/&gt;&lt;property id=&quot;20307&quot; value=&quot;814&quot;/&gt;&lt;/object&gt;&lt;object type=&quot;3&quot; unique_id=&quot;175493&quot;&gt;&lt;property id=&quot;20148&quot; value=&quot;5&quot;/&gt;&lt;property id=&quot;20300&quot; value=&quot;Slide 69&quot;/&gt;&lt;property id=&quot;20307&quot; value=&quot;816&quot;/&gt;&lt;/object&gt;&lt;object type=&quot;3&quot; unique_id=&quot;176319&quot;&gt;&lt;property id=&quot;20148&quot; value=&quot;5&quot;/&gt;&lt;property id=&quot;20300&quot; value=&quot;Slide 68&quot;/&gt;&lt;property id=&quot;20307&quot; value=&quot;817&quot;/&gt;&lt;/object&gt;&lt;object type=&quot;3&quot; unique_id=&quot;176818&quot;&gt;&lt;property id=&quot;20148&quot; value=&quot;5&quot;/&gt;&lt;property id=&quot;20300&quot; value=&quot;Slide 70&quot;/&gt;&lt;property id=&quot;20307&quot; value=&quot;818&quot;/&gt;&lt;/object&gt;&lt;object type=&quot;3&quot; unique_id=&quot;183536&quot;&gt;&lt;property id=&quot;20148&quot; value=&quot;5&quot;/&gt;&lt;property id=&quot;20300&quot; value=&quot;Slide 72&quot;/&gt;&lt;property id=&quot;20307&quot; value=&quot;822&quot;/&gt;&lt;/object&gt;&lt;object type=&quot;3&quot; unique_id=&quot;191244&quot;&gt;&lt;property id=&quot;20148&quot; value=&quot;5&quot;/&gt;&lt;property id=&quot;20300&quot; value=&quot;Slide 61&quot;/&gt;&lt;property id=&quot;20307&quot; value=&quot;828&quot;/&gt;&lt;/object&gt;&lt;object type=&quot;3&quot; unique_id=&quot;193693&quot;&gt;&lt;property id=&quot;20148&quot; value=&quot;5&quot;/&gt;&lt;property id=&quot;20300&quot; value=&quot;Slide 73&quot;/&gt;&lt;property id=&quot;20307&quot; value=&quot;832&quot;/&gt;&lt;/object&gt;&lt;object type=&quot;3&quot; unique_id=&quot;198444&quot;&gt;&lt;property id=&quot;20148&quot; value=&quot;5&quot;/&gt;&lt;property id=&quot;20300&quot; value=&quot;Slide 75&quot;/&gt;&lt;property id=&quot;20307&quot; value=&quot;833&quot;/&gt;&lt;/object&gt;&lt;object type=&quot;3&quot; unique_id=&quot;199325&quot;&gt;&lt;property id=&quot;20148&quot; value=&quot;5&quot;/&gt;&lt;property id=&quot;20300&quot; value=&quot;Slide 76&quot;/&gt;&lt;property id=&quot;20307&quot; value=&quot;834&quot;/&gt;&lt;/object&gt;&lt;object type=&quot;3&quot; unique_id=&quot;200211&quot;&gt;&lt;property id=&quot;20148&quot; value=&quot;5&quot;/&gt;&lt;property id=&quot;20300&quot; value=&quot;Slide 77&quot;/&gt;&lt;property id=&quot;20307&quot; value=&quot;835&quot;/&gt;&lt;/object&gt;&lt;object type=&quot;3&quot; unique_id=&quot;200746&quot;&gt;&lt;property id=&quot;20148&quot; value=&quot;5&quot;/&gt;&lt;property id=&quot;20300&quot; value=&quot;Slide 78&quot;/&gt;&lt;property id=&quot;20307&quot; value=&quot;836&quot;/&gt;&lt;/object&gt;&lt;object type=&quot;3&quot; unique_id=&quot;201642&quot;&gt;&lt;property id=&quot;20148&quot; value=&quot;5&quot;/&gt;&lt;property id=&quot;20300&quot; value=&quot;Slide 79&quot;/&gt;&lt;property id=&quot;20307&quot; value=&quot;837&quot;/&gt;&lt;/object&gt;&lt;object type=&quot;3&quot; unique_id=&quot;204943&quot;&gt;&lt;property id=&quot;20148&quot; value=&quot;5&quot;/&gt;&lt;property id=&quot;20300&quot; value=&quot;Slide 3&quot;/&gt;&lt;property id=&quot;20307&quot; value=&quot;838&quot;/&gt;&lt;/object&gt;&lt;object type=&quot;3&quot; unique_id=&quot;204944&quot;&gt;&lt;property id=&quot;20148&quot; value=&quot;5&quot;/&gt;&lt;property id=&quot;20300&quot; value=&quot;Slide 59&quot;/&gt;&lt;property id=&quot;20307&quot; value=&quot;839&quot;/&gt;&lt;/object&gt;&lt;object type=&quot;3&quot; unique_id=&quot;207347&quot;&gt;&lt;property id=&quot;20148&quot; value=&quot;5&quot;/&gt;&lt;property id=&quot;20300&quot; value=&quot;Slide 81&quot;/&gt;&lt;property id=&quot;20307&quot; value=&quot;840&quot;/&gt;&lt;/object&gt;&lt;object type=&quot;3&quot; unique_id=&quot;208302&quot;&gt;&lt;property id=&quot;20148&quot; value=&quot;5&quot;/&gt;&lt;property id=&quot;20300&quot; value=&quot;Slide 80&quot;/&gt;&lt;property id=&quot;20307&quot; value=&quot;841&quot;/&gt;&lt;/object&gt;&lt;object type=&quot;3&quot; unique_id=&quot;211996&quot;&gt;&lt;property id=&quot;20148&quot; value=&quot;5&quot;/&gt;&lt;property id=&quot;20300&quot; value=&quot;Slide 28&quot;/&gt;&lt;property id=&quot;20307&quot; value=&quot;858&quot;/&gt;&lt;/object&gt;&lt;object type=&quot;3&quot; unique_id=&quot;212339&quot;&gt;&lt;property id=&quot;20148&quot; value=&quot;5&quot;/&gt;&lt;property id=&quot;20300&quot; value=&quot;Slide 27&quot;/&gt;&lt;property id=&quot;20307&quot; value=&quot;859&quot;/&gt;&lt;/object&gt;&lt;object type=&quot;3&quot; unique_id=&quot;213375&quot;&gt;&lt;property id=&quot;20148&quot; value=&quot;5&quot;/&gt;&lt;property id=&quot;20300&quot; value=&quot;Slide 74&quot;/&gt;&lt;property id=&quot;20307&quot; value=&quot;860&quot;/&gt;&lt;/object&gt;&lt;object type=&quot;3&quot; unique_id=&quot;223267&quot;&gt;&lt;property id=&quot;20148&quot; value=&quot;5&quot;/&gt;&lt;property id=&quot;20300&quot; value=&quot;Slide 56&quot;/&gt;&lt;property id=&quot;20307&quot; value=&quot;876&quot;/&gt;&lt;/object&gt;&lt;object type=&quot;3&quot; unique_id=&quot;223268&quot;&gt;&lt;property id=&quot;20148&quot; value=&quot;5&quot;/&gt;&lt;property id=&quot;20300&quot; value=&quot;Slide 57&quot;/&gt;&lt;property id=&quot;20307&quot; value=&quot;877&quot;/&gt;&lt;/object&gt;&lt;object type=&quot;3&quot; unique_id=&quot;229341&quot;&gt;&lt;property id=&quot;20148&quot; value=&quot;5&quot;/&gt;&lt;property id=&quot;20300&quot; value=&quot;Slide 42&quot;/&gt;&lt;property id=&quot;20307&quot; value=&quot;878&quot;/&gt;&lt;/object&gt;&lt;/object&gt;&lt;object type=&quot;8&quot; unique_id=&quot;1020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db2004123l">
  <a:themeElements>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9093</TotalTime>
  <Words>4461</Words>
  <Application>Microsoft Office PowerPoint</Application>
  <PresentationFormat>On-screen Show (4:3)</PresentationFormat>
  <Paragraphs>525</Paragraphs>
  <Slides>81</Slides>
  <Notes>40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7" baseType="lpstr">
      <vt:lpstr>.VnTime</vt:lpstr>
      <vt:lpstr>Arial</vt:lpstr>
      <vt:lpstr>Calibri</vt:lpstr>
      <vt:lpstr>Comic Sans MS</vt:lpstr>
      <vt:lpstr>굴림</vt:lpstr>
      <vt:lpstr>Symbol</vt:lpstr>
      <vt:lpstr>Tahoma</vt:lpstr>
      <vt:lpstr>Times</vt:lpstr>
      <vt:lpstr>Times New Roman</vt:lpstr>
      <vt:lpstr>Times New Roman (Headings)</vt:lpstr>
      <vt:lpstr>TimesNewRomanPS-ItalicMT</vt:lpstr>
      <vt:lpstr>Verdana</vt:lpstr>
      <vt:lpstr>Wingdings</vt:lpstr>
      <vt:lpstr>Wingdings 3</vt:lpstr>
      <vt:lpstr>cdb2004123l</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MaiHoangPhuong</cp:lastModifiedBy>
  <cp:revision>1558</cp:revision>
  <dcterms:created xsi:type="dcterms:W3CDTF">2008-10-12T10:24:40Z</dcterms:created>
  <dcterms:modified xsi:type="dcterms:W3CDTF">2016-03-24T23:26:54Z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DatNuoc</vt:lpwstr>
  </property>
  <property fmtid="{D5CDD505-2E9C-101B-9397-08002B2CF9AE}" pid="4" name="ArticulateGUID">
    <vt:lpwstr>231AEB0F-4F45-4097-9BF7-52074F62C71C</vt:lpwstr>
  </property>
  <property fmtid="{D5CDD505-2E9C-101B-9397-08002B2CF9AE}" pid="5" name="ArticulateProjectFull">
    <vt:lpwstr>D:\Dropbox\00_DHSP_PHYSICS\DHSP_TRAINING\Chuyende_DH_DG_Competence\00Baocao_24_03_2016.ppta</vt:lpwstr>
  </property>
</Properties>
</file>